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82" r:id="rId2"/>
    <p:sldId id="280" r:id="rId3"/>
    <p:sldId id="274" r:id="rId4"/>
    <p:sldId id="275" r:id="rId5"/>
    <p:sldId id="276" r:id="rId6"/>
    <p:sldId id="277" r:id="rId7"/>
    <p:sldId id="278" r:id="rId8"/>
    <p:sldId id="279" r:id="rId9"/>
    <p:sldId id="281" r:id="rId10"/>
    <p:sldId id="273" r:id="rId11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ldwell, Reggie (CDPH-CFH-MCAH)" initials="CR" lastIdx="3" clrIdx="0"/>
  <p:cmAuthor id="1" name="Dominguez, Martha (CDPH-CFH-MCAH)" initials="DM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0066"/>
    <a:srgbClr val="FFCCCC"/>
    <a:srgbClr val="FF99CC"/>
    <a:srgbClr val="FF99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65" autoAdjust="0"/>
    <p:restoredTop sz="94660"/>
  </p:normalViewPr>
  <p:slideViewPr>
    <p:cSldViewPr>
      <p:cViewPr varScale="1">
        <p:scale>
          <a:sx n="70" d="100"/>
          <a:sy n="70" d="100"/>
        </p:scale>
        <p:origin x="2672" y="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Larsen" userId="78c36805-f93a-4c1f-8741-7c562ccd4338" providerId="ADAL" clId="{6C223F7C-B324-4208-BCF1-0B0C6AA2C761}"/>
    <pc:docChg chg="delSld">
      <pc:chgData name="Amy Larsen" userId="78c36805-f93a-4c1f-8741-7c562ccd4338" providerId="ADAL" clId="{6C223F7C-B324-4208-BCF1-0B0C6AA2C761}" dt="2022-06-01T16:00:40.151" v="15" actId="47"/>
      <pc:docMkLst>
        <pc:docMk/>
      </pc:docMkLst>
      <pc:sldChg chg="del">
        <pc:chgData name="Amy Larsen" userId="78c36805-f93a-4c1f-8741-7c562ccd4338" providerId="ADAL" clId="{6C223F7C-B324-4208-BCF1-0B0C6AA2C761}" dt="2022-06-01T16:00:14.490" v="0" actId="47"/>
        <pc:sldMkLst>
          <pc:docMk/>
          <pc:sldMk cId="336540532" sldId="256"/>
        </pc:sldMkLst>
      </pc:sldChg>
      <pc:sldChg chg="del">
        <pc:chgData name="Amy Larsen" userId="78c36805-f93a-4c1f-8741-7c562ccd4338" providerId="ADAL" clId="{6C223F7C-B324-4208-BCF1-0B0C6AA2C761}" dt="2022-06-01T16:00:16.662" v="1" actId="47"/>
        <pc:sldMkLst>
          <pc:docMk/>
          <pc:sldMk cId="901610358" sldId="257"/>
        </pc:sldMkLst>
      </pc:sldChg>
      <pc:sldChg chg="del">
        <pc:chgData name="Amy Larsen" userId="78c36805-f93a-4c1f-8741-7c562ccd4338" providerId="ADAL" clId="{6C223F7C-B324-4208-BCF1-0B0C6AA2C761}" dt="2022-06-01T16:00:18.787" v="2" actId="47"/>
        <pc:sldMkLst>
          <pc:docMk/>
          <pc:sldMk cId="2984401206" sldId="258"/>
        </pc:sldMkLst>
      </pc:sldChg>
      <pc:sldChg chg="del">
        <pc:chgData name="Amy Larsen" userId="78c36805-f93a-4c1f-8741-7c562ccd4338" providerId="ADAL" clId="{6C223F7C-B324-4208-BCF1-0B0C6AA2C761}" dt="2022-06-01T16:00:23.430" v="4" actId="47"/>
        <pc:sldMkLst>
          <pc:docMk/>
          <pc:sldMk cId="1013184857" sldId="259"/>
        </pc:sldMkLst>
      </pc:sldChg>
      <pc:sldChg chg="del">
        <pc:chgData name="Amy Larsen" userId="78c36805-f93a-4c1f-8741-7c562ccd4338" providerId="ADAL" clId="{6C223F7C-B324-4208-BCF1-0B0C6AA2C761}" dt="2022-06-01T16:00:21.312" v="3" actId="47"/>
        <pc:sldMkLst>
          <pc:docMk/>
          <pc:sldMk cId="1547700040" sldId="260"/>
        </pc:sldMkLst>
      </pc:sldChg>
      <pc:sldChg chg="del">
        <pc:chgData name="Amy Larsen" userId="78c36805-f93a-4c1f-8741-7c562ccd4338" providerId="ADAL" clId="{6C223F7C-B324-4208-BCF1-0B0C6AA2C761}" dt="2022-06-01T16:00:26.234" v="5" actId="47"/>
        <pc:sldMkLst>
          <pc:docMk/>
          <pc:sldMk cId="3401311632" sldId="261"/>
        </pc:sldMkLst>
      </pc:sldChg>
      <pc:sldChg chg="del">
        <pc:chgData name="Amy Larsen" userId="78c36805-f93a-4c1f-8741-7c562ccd4338" providerId="ADAL" clId="{6C223F7C-B324-4208-BCF1-0B0C6AA2C761}" dt="2022-06-01T16:00:31.647" v="7" actId="47"/>
        <pc:sldMkLst>
          <pc:docMk/>
          <pc:sldMk cId="1314927004" sldId="262"/>
        </pc:sldMkLst>
      </pc:sldChg>
      <pc:sldChg chg="del">
        <pc:chgData name="Amy Larsen" userId="78c36805-f93a-4c1f-8741-7c562ccd4338" providerId="ADAL" clId="{6C223F7C-B324-4208-BCF1-0B0C6AA2C761}" dt="2022-06-01T16:00:34.120" v="8" actId="47"/>
        <pc:sldMkLst>
          <pc:docMk/>
          <pc:sldMk cId="3191766823" sldId="263"/>
        </pc:sldMkLst>
      </pc:sldChg>
      <pc:sldChg chg="del">
        <pc:chgData name="Amy Larsen" userId="78c36805-f93a-4c1f-8741-7c562ccd4338" providerId="ADAL" clId="{6C223F7C-B324-4208-BCF1-0B0C6AA2C761}" dt="2022-06-01T16:00:37.588" v="10" actId="47"/>
        <pc:sldMkLst>
          <pc:docMk/>
          <pc:sldMk cId="1967764745" sldId="264"/>
        </pc:sldMkLst>
      </pc:sldChg>
      <pc:sldChg chg="del">
        <pc:chgData name="Amy Larsen" userId="78c36805-f93a-4c1f-8741-7c562ccd4338" providerId="ADAL" clId="{6C223F7C-B324-4208-BCF1-0B0C6AA2C761}" dt="2022-06-01T16:00:38.088" v="11" actId="47"/>
        <pc:sldMkLst>
          <pc:docMk/>
          <pc:sldMk cId="2191503621" sldId="265"/>
        </pc:sldMkLst>
      </pc:sldChg>
      <pc:sldChg chg="del">
        <pc:chgData name="Amy Larsen" userId="78c36805-f93a-4c1f-8741-7c562ccd4338" providerId="ADAL" clId="{6C223F7C-B324-4208-BCF1-0B0C6AA2C761}" dt="2022-06-01T16:00:40.151" v="15" actId="47"/>
        <pc:sldMkLst>
          <pc:docMk/>
          <pc:sldMk cId="52719529" sldId="266"/>
        </pc:sldMkLst>
      </pc:sldChg>
      <pc:sldChg chg="del">
        <pc:chgData name="Amy Larsen" userId="78c36805-f93a-4c1f-8741-7c562ccd4338" providerId="ADAL" clId="{6C223F7C-B324-4208-BCF1-0B0C6AA2C761}" dt="2022-06-01T16:00:38.608" v="12" actId="47"/>
        <pc:sldMkLst>
          <pc:docMk/>
          <pc:sldMk cId="1885028720" sldId="267"/>
        </pc:sldMkLst>
      </pc:sldChg>
      <pc:sldChg chg="del">
        <pc:chgData name="Amy Larsen" userId="78c36805-f93a-4c1f-8741-7c562ccd4338" providerId="ADAL" clId="{6C223F7C-B324-4208-BCF1-0B0C6AA2C761}" dt="2022-06-01T16:00:39.131" v="13" actId="47"/>
        <pc:sldMkLst>
          <pc:docMk/>
          <pc:sldMk cId="4169613656" sldId="268"/>
        </pc:sldMkLst>
      </pc:sldChg>
      <pc:sldChg chg="del">
        <pc:chgData name="Amy Larsen" userId="78c36805-f93a-4c1f-8741-7c562ccd4338" providerId="ADAL" clId="{6C223F7C-B324-4208-BCF1-0B0C6AA2C761}" dt="2022-06-01T16:00:39.619" v="14" actId="47"/>
        <pc:sldMkLst>
          <pc:docMk/>
          <pc:sldMk cId="1343647030" sldId="269"/>
        </pc:sldMkLst>
      </pc:sldChg>
      <pc:sldChg chg="del">
        <pc:chgData name="Amy Larsen" userId="78c36805-f93a-4c1f-8741-7c562ccd4338" providerId="ADAL" clId="{6C223F7C-B324-4208-BCF1-0B0C6AA2C761}" dt="2022-06-01T16:00:37.140" v="9" actId="47"/>
        <pc:sldMkLst>
          <pc:docMk/>
          <pc:sldMk cId="791605334" sldId="270"/>
        </pc:sldMkLst>
      </pc:sldChg>
      <pc:sldChg chg="del">
        <pc:chgData name="Amy Larsen" userId="78c36805-f93a-4c1f-8741-7c562ccd4338" providerId="ADAL" clId="{6C223F7C-B324-4208-BCF1-0B0C6AA2C761}" dt="2022-06-01T16:00:29.073" v="6" actId="47"/>
        <pc:sldMkLst>
          <pc:docMk/>
          <pc:sldMk cId="2036893175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D34403-6862-4F59-9870-4478A4446BD8}" type="datetimeFigureOut">
              <a:rPr lang="en-US" smtClean="0"/>
              <a:t>5/31/2022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F02CA8-5DC7-420F-A22A-37F8968C67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598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1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C36-A11F-45F7-9823-1EC4C2F56771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24CE-ADE0-4646-B51D-309025BE9413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F7C-683C-412B-9594-8202DD875B67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EB95-0F32-4339-8E28-076F02B76C56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345-552A-4259-8B95-652E2A1375DC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CFDC-A2BD-4161-B106-5709F99B36A5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F005-BB3A-4E24-BD0B-CE64BA3FBF23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B5E7-029B-499B-915A-EECAC3383C4D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7C856-B988-49CA-8377-992D747AEDA4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128000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D240-5D11-42EA-B335-D86FFD930C1D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952C-014A-4157-B36E-B0036BB156AC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7531947"/>
            <a:ext cx="411480" cy="52832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726" y="5505027"/>
            <a:ext cx="31563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314" y="2301240"/>
            <a:ext cx="32511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F31ED16-5885-4946-928E-11FBF15F42E3}" type="datetime1">
              <a:rPr lang="en-US" smtClean="0"/>
              <a:t>5/31/2022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48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Sentimientos en La Maternidad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5505165" cy="4035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6477000"/>
            <a:ext cx="5791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Los trastornos del estado de ánimo y la ansiedad durante el embarazo y el posparto afectan a toda la familia</a:t>
            </a:r>
          </a:p>
          <a:p>
            <a:pPr algn="ctr"/>
            <a:endParaRPr lang="es-ES" sz="2600" dirty="0">
              <a:solidFill>
                <a:srgbClr val="FF0066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s-ES" i="1" dirty="0">
                <a:latin typeface="Baskerville Old Face" panose="02020602080505020303" pitchFamily="18" charset="0"/>
              </a:rPr>
              <a:t>Apoyado por fondos recibidos del Departamento de Salud Pública, División de Salud Materno Infantil y Adolescente de California.</a:t>
            </a:r>
            <a:endParaRPr lang="es-ES" sz="2600" dirty="0">
              <a:solidFill>
                <a:srgbClr val="FF0066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836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2133600"/>
            <a:ext cx="6324600" cy="4952999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Riverside University Health System </a:t>
            </a:r>
          </a:p>
          <a:p>
            <a:pPr marL="457200" lvl="1" indent="0" algn="ctr">
              <a:buNone/>
            </a:pPr>
            <a:r>
              <a:rPr lang="en-US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Public Health Department </a:t>
            </a:r>
          </a:p>
          <a:p>
            <a:pPr marL="457200" lvl="1" indent="0" algn="ctr">
              <a:buNone/>
            </a:pPr>
            <a:endParaRPr lang="en-US" sz="2800" b="1" dirty="0">
              <a:solidFill>
                <a:schemeClr val="accent1"/>
              </a:solidFill>
              <a:latin typeface="Baskerville Old Face" panose="02020602080505020303" pitchFamily="18" charset="0"/>
            </a:endParaRPr>
          </a:p>
          <a:p>
            <a:pPr marL="457200" lvl="1" indent="0" algn="ctr">
              <a:buNone/>
            </a:pPr>
            <a:r>
              <a:rPr lang="en-US" sz="2800" b="1" dirty="0">
                <a:latin typeface="Baskerville Old Face" panose="02020602080505020303" pitchFamily="18" charset="0"/>
              </a:rPr>
              <a:t>Public Health Nursing/Maternal Child &amp; Adolescent Health Department</a:t>
            </a:r>
          </a:p>
          <a:p>
            <a:pPr marL="457200" lvl="1" indent="0" algn="r">
              <a:buNone/>
            </a:pPr>
            <a:endParaRPr lang="en-US" sz="1600" dirty="0">
              <a:latin typeface="Baskerville Old Face" panose="02020602080505020303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pic>
        <p:nvPicPr>
          <p:cNvPr id="5" name="Picture 2" descr="C:\Users\alarsen\Pictures\RUHS_Public_Health_Stacked_logo_resize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48" y="6623424"/>
            <a:ext cx="1289352" cy="151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7332558"/>
            <a:ext cx="2185755" cy="80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6898511"/>
            <a:ext cx="1269876" cy="138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30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2400"/>
            <a:ext cx="5715000" cy="533400"/>
          </a:xfrm>
        </p:spPr>
        <p:txBody>
          <a:bodyPr/>
          <a:lstStyle/>
          <a:p>
            <a:pPr algn="ctr"/>
            <a:r>
              <a:rPr lang="es-MX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Introducción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5791200" cy="8077200"/>
          </a:xfrm>
        </p:spPr>
        <p:txBody>
          <a:bodyPr>
            <a:normAutofit/>
          </a:bodyPr>
          <a:lstStyle/>
          <a:p>
            <a:r>
              <a:rPr lang="es-ES" sz="2000" dirty="0">
                <a:latin typeface="Baskerville Old Face" panose="02020602080505020303" pitchFamily="18" charset="0"/>
              </a:rPr>
              <a:t>Las mamás pueden empezar a sentir cambios en sus emociones en cualquier momento durante el embarazo y hasta 12 meses después de tener a su bebé. </a:t>
            </a:r>
          </a:p>
          <a:p>
            <a:endParaRPr lang="es-ES" sz="2000" dirty="0">
              <a:latin typeface="Baskerville Old Face" panose="02020602080505020303" pitchFamily="18" charset="0"/>
            </a:endParaRPr>
          </a:p>
          <a:p>
            <a:r>
              <a:rPr lang="es-ES" sz="2000" dirty="0">
                <a:latin typeface="Baskerville Old Face" panose="02020602080505020303" pitchFamily="18" charset="0"/>
              </a:rPr>
              <a:t>Es normal que las mamás tengan niveles hormonales altos durante un embarazo saludable. 24 horas después de aliviarse las hormonas regresan a los niveles hormonales que existían antes del embarazo.</a:t>
            </a:r>
          </a:p>
          <a:p>
            <a:pPr marL="114300" indent="0">
              <a:buNone/>
            </a:pPr>
            <a:r>
              <a:rPr lang="es-ES" sz="2000" dirty="0">
                <a:latin typeface="Baskerville Old Face" panose="02020602080505020303" pitchFamily="18" charset="0"/>
              </a:rPr>
              <a:t> </a:t>
            </a:r>
          </a:p>
          <a:p>
            <a:r>
              <a:rPr lang="es-ES" sz="2000" dirty="0">
                <a:latin typeface="Baskerville Old Face" panose="02020602080505020303" pitchFamily="18" charset="0"/>
              </a:rPr>
              <a:t>Las mamás pueden sentir diferentes emociones durante esta época que provienen de los cambios hormonales, desbalances químicos en su cuerpo o simplemente por cosas que están ocurriendo en la vida de la mamá.</a:t>
            </a:r>
          </a:p>
          <a:p>
            <a:pPr marL="114300" indent="0">
              <a:buNone/>
            </a:pPr>
            <a:r>
              <a:rPr lang="es-ES" sz="2000" dirty="0">
                <a:latin typeface="Baskerville Old Face" panose="02020602080505020303" pitchFamily="18" charset="0"/>
              </a:rPr>
              <a:t> </a:t>
            </a:r>
          </a:p>
          <a:p>
            <a:r>
              <a:rPr lang="es-ES" sz="2000" dirty="0">
                <a:latin typeface="Baskerville Old Face" panose="02020602080505020303" pitchFamily="18" charset="0"/>
              </a:rPr>
              <a:t>Las mamás pueden sentirse más sentimentales y tener cambios de humor con altas y bajas.</a:t>
            </a:r>
          </a:p>
          <a:p>
            <a:endParaRPr lang="es-ES" sz="2000" dirty="0">
              <a:latin typeface="Baskerville Old Face" panose="02020602080505020303" pitchFamily="18" charset="0"/>
            </a:endParaRPr>
          </a:p>
          <a:p>
            <a:r>
              <a:rPr lang="es-ES" sz="2000" dirty="0">
                <a:latin typeface="Baskerville Old Face" panose="02020602080505020303" pitchFamily="18" charset="0"/>
              </a:rPr>
              <a:t>Es importante que las mamás sepan cuando es necesario buscar ayuda. Así que vamos a repasar cuales cosas son importantes de tener en cuenta durante y después del embarazo.</a:t>
            </a:r>
          </a:p>
          <a:p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</p:spTree>
    <p:extLst>
      <p:ext uri="{BB962C8B-B14F-4D97-AF65-F5344CB8AC3E}">
        <p14:creationId xmlns:p14="http://schemas.microsoft.com/office/powerpoint/2010/main" val="61194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548216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Leve Depresión Postparto</a:t>
            </a:r>
            <a:br>
              <a:rPr lang="en-US" sz="3200" b="1" dirty="0">
                <a:solidFill>
                  <a:schemeClr val="accent1"/>
                </a:solidFill>
              </a:rPr>
            </a:b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90600"/>
            <a:ext cx="5448300" cy="7543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s-MX" sz="2000" u="sng" dirty="0">
                <a:latin typeface="Baskerville Old Face" panose="02020602080505020303" pitchFamily="18" charset="0"/>
              </a:rPr>
              <a:t>Cuantas Mamás…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Un promedio de 8 de cada 10 mamás, sufren de la depresión después del parto resultando en leves cambios de humor y tristeza (llorando, etc..), por sentirse estresada con el cuidado del nuevo bebé igual que por los cambios hormonales que pasan en su cuerpo.</a:t>
            </a:r>
          </a:p>
          <a:p>
            <a:pPr marL="114300" indent="0">
              <a:buNone/>
            </a:pPr>
            <a:r>
              <a:rPr lang="es-MX" sz="2000" u="sng" dirty="0">
                <a:latin typeface="Baskerville Old Face" panose="02020602080505020303" pitchFamily="18" charset="0"/>
              </a:rPr>
              <a:t>Cuales cosas hay que tener en cuenta?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Sentimientos de preocupación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Sentimientos de infelicidad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Sentimientos de cansancio y falta de energía</a:t>
            </a:r>
          </a:p>
          <a:p>
            <a:pPr marL="114300" indent="0">
              <a:buNone/>
            </a:pPr>
            <a:r>
              <a:rPr lang="es-MX" sz="2000" u="sng" dirty="0">
                <a:latin typeface="Baskerville Old Face" panose="02020602080505020303" pitchFamily="18" charset="0"/>
              </a:rPr>
              <a:t>Que hacer?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Sentir esto es normal y no requiere tratamiento. Estos sentimientos pueden durar 2-3 semanas después del nacimiento de su bebé. 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Durante este tiempo es importante apoyarse y pedir ayuda con sus familiares y amigos.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Si lo que sientes no se quita o no puedes cuidar de ti o de tu bebé, es posible que tengas algo más serio y ocupes tratamiento.</a:t>
            </a:r>
          </a:p>
          <a:p>
            <a:pPr marL="114300" indent="0">
              <a:buNone/>
            </a:pPr>
            <a:endParaRPr lang="es-MX" dirty="0">
              <a:solidFill>
                <a:srgbClr val="FF0066"/>
              </a:solidFill>
              <a:latin typeface="Baskerville Old Face" panose="02020602080505020303" pitchFamily="18" charset="0"/>
            </a:endParaRPr>
          </a:p>
          <a:p>
            <a:pPr marL="114300" indent="0">
              <a:buNone/>
            </a:pPr>
            <a:endParaRPr lang="es-ES" dirty="0">
              <a:latin typeface="Baskerville Old Face" panose="02020602080505020303" pitchFamily="18" charset="0"/>
            </a:endParaRPr>
          </a:p>
          <a:p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</p:spTree>
    <p:extLst>
      <p:ext uri="{BB962C8B-B14F-4D97-AF65-F5344CB8AC3E}">
        <p14:creationId xmlns:p14="http://schemas.microsoft.com/office/powerpoint/2010/main" val="2164403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5715000" cy="381000"/>
          </a:xfrm>
        </p:spPr>
        <p:txBody>
          <a:bodyPr/>
          <a:lstStyle/>
          <a:p>
            <a:pPr algn="ctr"/>
            <a:r>
              <a:rPr lang="es-MX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Depresión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64444"/>
            <a:ext cx="6096000" cy="861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s-MX" sz="2000" b="1" dirty="0">
                <a:latin typeface="Baskerville Old Face" panose="02020602080505020303" pitchFamily="18" charset="0"/>
              </a:rPr>
              <a:t>La depresión es el problema más común durante y después del embarazo.</a:t>
            </a:r>
          </a:p>
          <a:p>
            <a:pPr marL="114300" indent="0">
              <a:buNone/>
            </a:pPr>
            <a:r>
              <a:rPr lang="es-MX" sz="2000" u="sng" dirty="0">
                <a:latin typeface="Baskerville Old Face" panose="02020602080505020303" pitchFamily="18" charset="0"/>
              </a:rPr>
              <a:t>Cuantas Mamás…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Un promedio de 2 de cada 10 mamás sufren de la depresión durante el embarazo o después de tener a su bebé.</a:t>
            </a:r>
          </a:p>
          <a:p>
            <a:pPr marL="114300" indent="0">
              <a:buNone/>
            </a:pPr>
            <a:r>
              <a:rPr lang="es-MX" sz="2000" u="sng" dirty="0">
                <a:latin typeface="Baskerville Old Face" panose="02020602080505020303" pitchFamily="18" charset="0"/>
              </a:rPr>
              <a:t>Cuales son las cosas que debemos de tener en cuenta?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Sentimientos de enojo o irritación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Falta de interés en el bebé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Cambios de apetito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Durmiendo demasiado o no lo suficiente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Estar triste y llorar 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Sentimientos de culpa, vergüenza y sin esperanzas </a:t>
            </a:r>
            <a:r>
              <a:rPr lang="es-MX" sz="2000" strike="sngStrike" dirty="0">
                <a:latin typeface="Baskerville Old Face" panose="02020602080505020303" pitchFamily="18" charset="0"/>
              </a:rPr>
              <a:t>  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Perdida de interés o placer en las cosas que antes disfrutabas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Pensamientos en como lastimar a tu bebé o a ti misma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Estas cosas pueden pasar durante el embarazo, o durante el primer año después del nacimiento de su bebé</a:t>
            </a:r>
          </a:p>
          <a:p>
            <a:pPr marL="114300" indent="0">
              <a:buNone/>
            </a:pPr>
            <a:r>
              <a:rPr lang="es-MX" sz="2000" u="sng" dirty="0">
                <a:latin typeface="Baskerville Old Face" panose="02020602080505020303" pitchFamily="18" charset="0"/>
              </a:rPr>
              <a:t>Que hacer?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La depresión es tratable.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Si estas cosas te están pasando o te llegan a pasar en el futuro, por favor notifíqueselo a su medico lo antes posible o pide ayuda.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</p:spTree>
    <p:extLst>
      <p:ext uri="{BB962C8B-B14F-4D97-AF65-F5344CB8AC3E}">
        <p14:creationId xmlns:p14="http://schemas.microsoft.com/office/powerpoint/2010/main" val="321861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715000" cy="457200"/>
          </a:xfrm>
        </p:spPr>
        <p:txBody>
          <a:bodyPr/>
          <a:lstStyle/>
          <a:p>
            <a:pPr algn="ctr"/>
            <a:r>
              <a:rPr lang="es-MX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Ansiedad</a:t>
            </a:r>
            <a:br>
              <a:rPr lang="es-MX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</a:br>
            <a:endParaRPr lang="es-MX" sz="3200" b="1" dirty="0">
              <a:solidFill>
                <a:schemeClr val="accent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5943600" cy="83820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s-MX" u="sng" dirty="0">
                <a:latin typeface="Baskerville Old Face" panose="02020602080505020303" pitchFamily="18" charset="0"/>
              </a:rPr>
              <a:t>Cuantas Mamás…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1 de cada 10 mamás sufren de ansiedad durante el embarazo o después de tener a su bebé.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Las mamás que sufren de ansiedad pueden tener solamente ansiedad o la ansiedad puede venir acompañada con la depresión.</a:t>
            </a:r>
          </a:p>
          <a:p>
            <a:pPr marL="114300" indent="0">
              <a:buNone/>
            </a:pPr>
            <a:endParaRPr lang="es-MX" u="sng" dirty="0">
              <a:latin typeface="Baskerville Old Face" panose="02020602080505020303" pitchFamily="18" charset="0"/>
            </a:endParaRPr>
          </a:p>
          <a:p>
            <a:pPr marL="114300" indent="0">
              <a:buNone/>
            </a:pPr>
            <a:r>
              <a:rPr lang="es-MX" u="sng" dirty="0">
                <a:latin typeface="Baskerville Old Face" panose="02020602080505020303" pitchFamily="18" charset="0"/>
              </a:rPr>
              <a:t>Cuales son las cosas que debemos de tener en cuenta?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Preocupación constante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Sintiéndose que algo malo va a suceder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Pensamientos incontrolables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Cambios de apetito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Durmiendo demasiado o no lo suficiente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No poderse estar quieta o tranquila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Mareos, bochornos, o nauseas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Cosas serias como sentimientos de pánico y dolor de pecho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Estas cosas pueden pasar durante el embarazo, o durante el primer año después del nacimiento de su bebé</a:t>
            </a:r>
          </a:p>
          <a:p>
            <a:endParaRPr lang="es-MX" dirty="0">
              <a:latin typeface="Baskerville Old Face" panose="02020602080505020303" pitchFamily="18" charset="0"/>
            </a:endParaRPr>
          </a:p>
          <a:p>
            <a:pPr marL="114300" indent="0">
              <a:buNone/>
            </a:pPr>
            <a:r>
              <a:rPr lang="es-MX" u="sng" dirty="0">
                <a:latin typeface="Baskerville Old Face" panose="02020602080505020303" pitchFamily="18" charset="0"/>
              </a:rPr>
              <a:t>Que hay que hacer?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La ansiedad es tratable.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Si estas cosas te están pasando o te llegan a pasar  en el futuro, por favor notifíqueselo a su medico lo antes posible.</a:t>
            </a:r>
          </a:p>
          <a:p>
            <a:pPr marL="114300" indent="0">
              <a:buNone/>
            </a:pPr>
            <a:endParaRPr lang="es-MX" u="sng" dirty="0">
              <a:latin typeface="Baskerville Old Face" panose="020206020805050203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</p:spTree>
    <p:extLst>
      <p:ext uri="{BB962C8B-B14F-4D97-AF65-F5344CB8AC3E}">
        <p14:creationId xmlns:p14="http://schemas.microsoft.com/office/powerpoint/2010/main" val="3085528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" y="0"/>
            <a:ext cx="6324600" cy="838200"/>
          </a:xfrm>
        </p:spPr>
        <p:txBody>
          <a:bodyPr/>
          <a:lstStyle/>
          <a:p>
            <a:r>
              <a:rPr lang="es-MX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Trastorno Obsesivo Compulsivo (TOC)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5943600" cy="8229599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s-MX" sz="2000" u="sng" dirty="0">
                <a:latin typeface="Baskerville Old Face" panose="02020602080505020303" pitchFamily="18" charset="0"/>
              </a:rPr>
              <a:t>Cuantas Mamás…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Como 5 de cada 100 mamás sufren del trastorno obsesivo compulsivo. </a:t>
            </a:r>
          </a:p>
          <a:p>
            <a:pPr marL="114300" indent="0">
              <a:buNone/>
            </a:pPr>
            <a:endParaRPr lang="es-MX" sz="2000" u="sng" dirty="0">
              <a:latin typeface="Baskerville Old Face" panose="02020602080505020303" pitchFamily="18" charset="0"/>
            </a:endParaRPr>
          </a:p>
          <a:p>
            <a:pPr marL="114300" indent="0">
              <a:buNone/>
            </a:pPr>
            <a:r>
              <a:rPr lang="es-MX" sz="2000" u="sng" dirty="0">
                <a:latin typeface="Baskerville Old Face" panose="02020602080505020303" pitchFamily="18" charset="0"/>
              </a:rPr>
              <a:t>Cuales son las cosas que hay que tener en cuenta?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Pensamientos e imágenes de cosas feas; como diferentes maneras de como lastimar a su bebé 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Estos pensamientos vienen de la nada y no son controlables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Sentir la necesidad de hacer ciertas cosas repetidamente, como limpiar, organizar, una y otra vez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Sentirse preocupada sobre estos pensamientos y comportamientos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Sentir temor de quedarse sola con su bebé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Tendencia de sobre proteger al bebé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Mamás con trastorno obsesivo compulsivo saben que sus pensamientos son raros y que no actuaran a ellos</a:t>
            </a:r>
          </a:p>
          <a:p>
            <a:pPr marL="114300" indent="0">
              <a:buNone/>
            </a:pPr>
            <a:endParaRPr lang="es-MX" sz="2000" u="sng" dirty="0">
              <a:latin typeface="Baskerville Old Face" panose="02020602080505020303" pitchFamily="18" charset="0"/>
            </a:endParaRPr>
          </a:p>
          <a:p>
            <a:pPr marL="114300" indent="0">
              <a:buNone/>
            </a:pPr>
            <a:r>
              <a:rPr lang="es-MX" sz="2000" u="sng" dirty="0">
                <a:latin typeface="Baskerville Old Face" panose="02020602080505020303" pitchFamily="18" charset="0"/>
              </a:rPr>
              <a:t>Que hacer?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TOC puede ser tratado.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Si estas cosas te están pasando o te llegan a pasar en el futuro, por favor notifíqueselo a su doctor lo antes posible.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</p:spTree>
    <p:extLst>
      <p:ext uri="{BB962C8B-B14F-4D97-AF65-F5344CB8AC3E}">
        <p14:creationId xmlns:p14="http://schemas.microsoft.com/office/powerpoint/2010/main" val="4138884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5905500" cy="762000"/>
          </a:xfrm>
        </p:spPr>
        <p:txBody>
          <a:bodyPr/>
          <a:lstStyle/>
          <a:p>
            <a:br>
              <a:rPr lang="es-MX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</a:br>
            <a:r>
              <a:rPr lang="es-MX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Trastorno de Estrés Posparto (TEPT)</a:t>
            </a:r>
            <a:br>
              <a:rPr lang="es-MX" sz="3200" dirty="0">
                <a:solidFill>
                  <a:schemeClr val="accent1"/>
                </a:solidFill>
              </a:rPr>
            </a:br>
            <a:endParaRPr lang="es-MX" sz="32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5943600" cy="8153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s-MX" sz="2000" u="sng" dirty="0">
                <a:latin typeface="Baskerville Old Face" panose="02020602080505020303" pitchFamily="18" charset="0"/>
              </a:rPr>
              <a:t>Cuantas mamás...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Como 9 de </a:t>
            </a:r>
            <a:r>
              <a:rPr lang="es-MX" sz="2000">
                <a:latin typeface="Baskerville Old Face" panose="02020602080505020303" pitchFamily="18" charset="0"/>
              </a:rPr>
              <a:t>cada 100 </a:t>
            </a:r>
            <a:r>
              <a:rPr lang="es-MX" sz="2000" dirty="0">
                <a:latin typeface="Baskerville Old Face" panose="02020602080505020303" pitchFamily="18" charset="0"/>
              </a:rPr>
              <a:t>mamás sufren del trastorno de estrés postraumático de posparto.  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Este tipo de problema sucede después de tener un parto difícil o si la mamá ha sufrido de algún abuso en su vida.</a:t>
            </a:r>
          </a:p>
          <a:p>
            <a:pPr marL="114300" indent="0">
              <a:buNone/>
            </a:pPr>
            <a:r>
              <a:rPr lang="es-MX" sz="2000" u="sng" dirty="0">
                <a:latin typeface="Baskerville Old Face" panose="02020602080505020303" pitchFamily="18" charset="0"/>
              </a:rPr>
              <a:t>Cuales son las cosas que hay que tener en cuenta?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Pensamiento repetidos reviviendo lo que pasó durante el parto o del abuso sufrido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Pensamientos recurrentes o pesadilla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Preocupación con evitar a la gente, lugares o cosas que le recuerden al parto o al abuso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Ansiedad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El no poderse dormir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Cosas serias como sentimientos de pánico y dolor de pecho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Sintiéndose aislada y como que no perteneces </a:t>
            </a:r>
          </a:p>
          <a:p>
            <a:pPr marL="114300" indent="0">
              <a:buNone/>
            </a:pPr>
            <a:r>
              <a:rPr lang="es-MX" sz="2000" u="sng" dirty="0">
                <a:latin typeface="Baskerville Old Face" panose="02020602080505020303" pitchFamily="18" charset="0"/>
              </a:rPr>
              <a:t>Que hacer?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TEPT puede ser tratable.</a:t>
            </a:r>
          </a:p>
          <a:p>
            <a:r>
              <a:rPr lang="es-MX" sz="2000" dirty="0">
                <a:latin typeface="Baskerville Old Face" panose="02020602080505020303" pitchFamily="18" charset="0"/>
              </a:rPr>
              <a:t>Si estas cosas te están pasando o te llegan a pasar en el futuro, notifíqueselo a su Medico lo antes posible o pide ayuda.</a:t>
            </a:r>
            <a:endParaRPr lang="es-MX" sz="2000" strike="sngStrike" dirty="0">
              <a:latin typeface="Baskerville Old Face" panose="02020602080505020303" pitchFamily="18" charset="0"/>
            </a:endParaRPr>
          </a:p>
          <a:p>
            <a:endParaRPr lang="es-MX" sz="2000" dirty="0">
              <a:latin typeface="Baskerville Old Face" panose="02020602080505020303" pitchFamily="18" charset="0"/>
            </a:endParaRPr>
          </a:p>
          <a:p>
            <a:endParaRPr lang="es-MX" sz="2000" dirty="0">
              <a:latin typeface="Baskerville Old Face" panose="02020602080505020303" pitchFamily="18" charset="0"/>
            </a:endParaRPr>
          </a:p>
          <a:p>
            <a:endParaRPr lang="es-MX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</p:spTree>
    <p:extLst>
      <p:ext uri="{BB962C8B-B14F-4D97-AF65-F5344CB8AC3E}">
        <p14:creationId xmlns:p14="http://schemas.microsoft.com/office/powerpoint/2010/main" val="4195891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5715000" cy="7620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La Psicosis</a:t>
            </a:r>
            <a:br>
              <a:rPr lang="en-US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</a:br>
            <a:endParaRPr lang="en-US" sz="3200" b="1" dirty="0">
              <a:solidFill>
                <a:schemeClr val="accent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14400"/>
            <a:ext cx="5715000" cy="79248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u="sng" dirty="0">
                <a:latin typeface="Baskerville Old Face" panose="02020602080505020303" pitchFamily="18" charset="0"/>
              </a:rPr>
              <a:t>Cuantas Mam</a:t>
            </a:r>
            <a:r>
              <a:rPr lang="es-MX" u="sng" dirty="0">
                <a:latin typeface="Baskerville Old Face" panose="02020602080505020303" pitchFamily="18" charset="0"/>
              </a:rPr>
              <a:t>á</a:t>
            </a:r>
            <a:r>
              <a:rPr lang="en-US" u="sng" dirty="0">
                <a:latin typeface="Baskerville Old Face" panose="02020602080505020303" pitchFamily="18" charset="0"/>
              </a:rPr>
              <a:t>s…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La psicosis es rara, y le ocurre a 1 o 2 mamás de cada 1,000.</a:t>
            </a:r>
          </a:p>
          <a:p>
            <a:endParaRPr lang="es-MX" dirty="0">
              <a:latin typeface="Baskerville Old Face" panose="02020602080505020303" pitchFamily="18" charset="0"/>
            </a:endParaRPr>
          </a:p>
          <a:p>
            <a:pPr marL="114300" indent="0">
              <a:buNone/>
            </a:pPr>
            <a:r>
              <a:rPr lang="es-MX" u="sng" dirty="0">
                <a:latin typeface="Baskerville Old Face" panose="02020602080505020303" pitchFamily="18" charset="0"/>
              </a:rPr>
              <a:t>Cuales son los síntomas?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Delirio – Creer firmemente algo que no es verdad, tal como creer que Dios te ha dicho que lastimes a tu bebé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Alucinaciones - Oír o ver cosas que no existen, como ver o escuchar ha ángeles en tu casa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Sentirse muy irritada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No poder estar quieta o poner atención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No poder dormir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Ser muy suspicaz o tener paranoia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Frecuentes cambios de humor </a:t>
            </a:r>
            <a:endParaRPr lang="es-MX" strike="sngStrike" dirty="0">
              <a:latin typeface="Baskerville Old Face" panose="02020602080505020303" pitchFamily="18" charset="0"/>
            </a:endParaRPr>
          </a:p>
          <a:p>
            <a:r>
              <a:rPr lang="es-MX" dirty="0">
                <a:latin typeface="Baskerville Old Face" panose="02020602080505020303" pitchFamily="18" charset="0"/>
              </a:rPr>
              <a:t>No poder hablar y compartir tus sentimientos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Estas cosas comienzan usualmente 2 semanas después del nacimiento de su bebé </a:t>
            </a:r>
          </a:p>
          <a:p>
            <a:pPr marL="114300" indent="0">
              <a:buNone/>
            </a:pPr>
            <a:endParaRPr lang="es-MX" dirty="0">
              <a:latin typeface="Baskerville Old Face" panose="02020602080505020303" pitchFamily="18" charset="0"/>
            </a:endParaRPr>
          </a:p>
          <a:p>
            <a:pPr marL="114300" indent="0">
              <a:buNone/>
            </a:pPr>
            <a:r>
              <a:rPr lang="es-MX" u="sng" dirty="0">
                <a:latin typeface="Baskerville Old Face" panose="02020602080505020303" pitchFamily="18" charset="0"/>
              </a:rPr>
              <a:t>Que hacer?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La psicosis es tratable, sin embargó es una emergencia, por favor llame al 9-1-1 inmediatamente.</a:t>
            </a:r>
          </a:p>
          <a:p>
            <a:r>
              <a:rPr lang="es-MX" dirty="0">
                <a:latin typeface="Baskerville Old Face" panose="02020602080505020303" pitchFamily="18" charset="0"/>
              </a:rPr>
              <a:t>Si esto le esta pasando o lo experimenta en un futuro, notifíqueselo a su medico lo antes posible.</a:t>
            </a:r>
          </a:p>
          <a:p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</p:spTree>
    <p:extLst>
      <p:ext uri="{BB962C8B-B14F-4D97-AF65-F5344CB8AC3E}">
        <p14:creationId xmlns:p14="http://schemas.microsoft.com/office/powerpoint/2010/main" val="4014274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5715000" cy="1295400"/>
          </a:xfrm>
        </p:spPr>
        <p:txBody>
          <a:bodyPr/>
          <a:lstStyle/>
          <a:p>
            <a:pPr algn="ctr"/>
            <a:r>
              <a:rPr lang="es-MX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Consejos para mantenerse bien</a:t>
            </a:r>
            <a:br>
              <a:rPr lang="es-MX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</a:br>
            <a:endParaRPr lang="es-MX" sz="3200" b="1" dirty="0">
              <a:solidFill>
                <a:schemeClr val="accent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5715000" cy="8001000"/>
          </a:xfrm>
        </p:spPr>
        <p:txBody>
          <a:bodyPr>
            <a:normAutofit fontScale="92500" lnSpcReduction="10000"/>
          </a:bodyPr>
          <a:lstStyle/>
          <a:p>
            <a:r>
              <a:rPr lang="es-ES" dirty="0">
                <a:latin typeface="Baskerville Old Face" panose="02020602080505020303" pitchFamily="18" charset="0"/>
              </a:rPr>
              <a:t>Por favor no tengas miedo de pedir ayuda, no estas sola. Estos cambios son comunes y pueden ser tratados.</a:t>
            </a:r>
          </a:p>
          <a:p>
            <a:r>
              <a:rPr lang="es-ES" dirty="0">
                <a:latin typeface="Baskerville Old Face" panose="02020602080505020303" pitchFamily="18" charset="0"/>
              </a:rPr>
              <a:t>Obtenga ayuda y apoyo de tu familia y amigos.</a:t>
            </a:r>
          </a:p>
          <a:p>
            <a:r>
              <a:rPr lang="es-ES" dirty="0">
                <a:latin typeface="Baskerville Old Face" panose="02020602080505020303" pitchFamily="18" charset="0"/>
              </a:rPr>
              <a:t>Los papás también pueden tener cambios emocionales, y es posible que también ocupen ayuda y tratamiento. Es importante que se apoyen uno al otro.</a:t>
            </a:r>
          </a:p>
          <a:p>
            <a:r>
              <a:rPr lang="es-ES" dirty="0">
                <a:latin typeface="Baskerville Old Face" panose="02020602080505020303" pitchFamily="18" charset="0"/>
              </a:rPr>
              <a:t>Hable con un consejero o doctor que entienda lo que usted esta pasando.</a:t>
            </a:r>
          </a:p>
          <a:p>
            <a:r>
              <a:rPr lang="es-ES" dirty="0">
                <a:latin typeface="Baskerville Old Face" panose="02020602080505020303" pitchFamily="18" charset="0"/>
              </a:rPr>
              <a:t>No se rinda! Puede tomar más de un intento para obtener la ayuda y el tratamiento que usted necesite.</a:t>
            </a:r>
          </a:p>
          <a:p>
            <a:r>
              <a:rPr lang="es-ES" dirty="0">
                <a:latin typeface="Baskerville Old Face" panose="02020602080505020303" pitchFamily="18" charset="0"/>
              </a:rPr>
              <a:t>Busque un grupo de apoyo cerca de usted o un sitio web de ayuda en línea.</a:t>
            </a:r>
          </a:p>
          <a:p>
            <a:r>
              <a:rPr lang="es-ES" dirty="0">
                <a:latin typeface="Baskerville Old Face" panose="02020602080505020303" pitchFamily="18" charset="0"/>
              </a:rPr>
              <a:t>Manténgase activa, caminando, o participando de cualquier ejercicio que le haga sentir bien.</a:t>
            </a:r>
          </a:p>
          <a:p>
            <a:r>
              <a:rPr lang="es-ES" dirty="0">
                <a:latin typeface="Baskerville Old Face" panose="02020602080505020303" pitchFamily="18" charset="0"/>
              </a:rPr>
              <a:t>Trate de dormir al menos cuatro 4 horas corridas diario, esto le hará sentir mejor y le ayudará a pensar más claramente.</a:t>
            </a:r>
          </a:p>
          <a:p>
            <a:r>
              <a:rPr lang="es-ES" dirty="0">
                <a:latin typeface="Baskerville Old Face" panose="02020602080505020303" pitchFamily="18" charset="0"/>
              </a:rPr>
              <a:t>Descanse cuando su bebé duerma.</a:t>
            </a:r>
          </a:p>
          <a:p>
            <a:r>
              <a:rPr lang="es-ES" dirty="0">
                <a:latin typeface="Baskerville Old Face" panose="02020602080505020303" pitchFamily="18" charset="0"/>
              </a:rPr>
              <a:t>Coma una dieta saludable.</a:t>
            </a:r>
          </a:p>
          <a:p>
            <a:r>
              <a:rPr lang="es-ES" dirty="0">
                <a:latin typeface="Baskerville Old Face" panose="02020602080505020303" pitchFamily="18" charset="0"/>
              </a:rPr>
              <a:t>Tome al menos ocho 8 vasos de agua al día.</a:t>
            </a:r>
          </a:p>
          <a:p>
            <a:r>
              <a:rPr lang="es-ES" dirty="0">
                <a:latin typeface="Baskerville Old Face" panose="02020602080505020303" pitchFamily="18" charset="0"/>
              </a:rPr>
              <a:t>Sigua tomando sus vitaminas prenatales diario.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</p:spTree>
    <p:extLst>
      <p:ext uri="{BB962C8B-B14F-4D97-AF65-F5344CB8AC3E}">
        <p14:creationId xmlns:p14="http://schemas.microsoft.com/office/powerpoint/2010/main" val="1124541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3427</TotalTime>
  <Words>1443</Words>
  <Application>Microsoft Office PowerPoint</Application>
  <PresentationFormat>On-screen Show (4:3)</PresentationFormat>
  <Paragraphs>139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Baskerville Old Face</vt:lpstr>
      <vt:lpstr>Calibri</vt:lpstr>
      <vt:lpstr>Cambria</vt:lpstr>
      <vt:lpstr>Adjacency</vt:lpstr>
      <vt:lpstr>Sentimientos en La Maternidad</vt:lpstr>
      <vt:lpstr>Introducción</vt:lpstr>
      <vt:lpstr>Leve Depresión Postparto </vt:lpstr>
      <vt:lpstr>Depresión</vt:lpstr>
      <vt:lpstr>Ansiedad </vt:lpstr>
      <vt:lpstr>Trastorno Obsesivo Compulsivo (TOC)</vt:lpstr>
      <vt:lpstr> Trastorno de Estrés Posparto (TEPT) </vt:lpstr>
      <vt:lpstr>La Psicosis </vt:lpstr>
      <vt:lpstr>Consejos para mantenerse bien </vt:lpstr>
      <vt:lpstr>PowerPoint Presentation</vt:lpstr>
    </vt:vector>
  </TitlesOfParts>
  <Company>Riverside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Feelings in Motherhood</dc:title>
  <dc:creator>Community Health Agency</dc:creator>
  <cp:lastModifiedBy>Amy Larsen</cp:lastModifiedBy>
  <cp:revision>220</cp:revision>
  <cp:lastPrinted>2017-06-14T18:19:49Z</cp:lastPrinted>
  <dcterms:created xsi:type="dcterms:W3CDTF">2017-02-16T15:44:28Z</dcterms:created>
  <dcterms:modified xsi:type="dcterms:W3CDTF">2022-06-01T16:00:41Z</dcterms:modified>
</cp:coreProperties>
</file>