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91" r:id="rId4"/>
    <p:sldId id="29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70" r:id="rId16"/>
    <p:sldId id="288" r:id="rId17"/>
    <p:sldId id="269" r:id="rId18"/>
    <p:sldId id="272" r:id="rId19"/>
    <p:sldId id="273" r:id="rId20"/>
    <p:sldId id="274" r:id="rId21"/>
    <p:sldId id="276" r:id="rId22"/>
    <p:sldId id="275" r:id="rId23"/>
    <p:sldId id="293" r:id="rId24"/>
    <p:sldId id="294" r:id="rId25"/>
    <p:sldId id="266" r:id="rId26"/>
    <p:sldId id="271" r:id="rId27"/>
    <p:sldId id="278" r:id="rId28"/>
    <p:sldId id="279" r:id="rId29"/>
    <p:sldId id="301" r:id="rId30"/>
    <p:sldId id="280" r:id="rId31"/>
    <p:sldId id="281" r:id="rId32"/>
    <p:sldId id="282" r:id="rId33"/>
    <p:sldId id="283" r:id="rId34"/>
    <p:sldId id="284" r:id="rId35"/>
    <p:sldId id="286" r:id="rId36"/>
    <p:sldId id="296" r:id="rId37"/>
    <p:sldId id="297" r:id="rId38"/>
    <p:sldId id="299" r:id="rId39"/>
    <p:sldId id="300" r:id="rId40"/>
    <p:sldId id="287" r:id="rId41"/>
    <p:sldId id="298" r:id="rId42"/>
    <p:sldId id="289" r:id="rId43"/>
    <p:sldId id="290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Laughlin, Nathan" initials="MN" lastIdx="3" clrIdx="0">
    <p:extLst>
      <p:ext uri="{19B8F6BF-5375-455C-9EA6-DF929625EA0E}">
        <p15:presenceInfo xmlns:p15="http://schemas.microsoft.com/office/powerpoint/2012/main" userId="S-1-5-21-3524910601-498402293-2984387116-406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81751" autoAdjust="0"/>
  </p:normalViewPr>
  <p:slideViewPr>
    <p:cSldViewPr snapToGrid="0">
      <p:cViewPr varScale="1">
        <p:scale>
          <a:sx n="70" d="100"/>
          <a:sy n="70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1-02T10:51:08.695" idx="3">
    <p:pos x="10" y="10"/>
    <p:text>Too much info, would consolidate into pertinant bullet points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50B6B7-76AF-43B7-AC06-80E793FE32C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04B72-85EA-4A2C-9E25-CA71C7800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3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Findings: mild</a:t>
            </a:r>
            <a:r>
              <a:rPr lang="en-US" baseline="0" dirty="0"/>
              <a:t> left basilar discoid atelectasis. Heart size is within normal limits. There is no pleural effusion. No pneumothorax identified. Degenerative spurring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4B72-85EA-4A2C-9E25-CA71C78008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5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RBBB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Extreme right axis deviation (+180 degrees)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S1 Q3 T3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T-wave inversions in V1-4 and lead III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Clockwise rotation with persistent S wave in V6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4B72-85EA-4A2C-9E25-CA71C780088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44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/>
              <a:t>Initially with Heparin drip, may transition to oral anticoagulation once stable</a:t>
            </a:r>
          </a:p>
          <a:p>
            <a:pPr lvl="1"/>
            <a:r>
              <a:rPr lang="en-US" dirty="0"/>
              <a:t>Choice of long term anticoagulation treatment dependent on cause of embolism </a:t>
            </a:r>
            <a:r>
              <a:rPr lang="en-US" dirty="0" err="1"/>
              <a:t>ie</a:t>
            </a:r>
            <a:r>
              <a:rPr lang="en-US" dirty="0"/>
              <a:t> malignancy</a:t>
            </a:r>
          </a:p>
          <a:p>
            <a:pPr lvl="2"/>
            <a:r>
              <a:rPr lang="en-US" dirty="0" err="1"/>
              <a:t>Lovenox</a:t>
            </a:r>
            <a:r>
              <a:rPr lang="en-US" dirty="0"/>
              <a:t> (LMWH) associated with reduction in mortality at 3 months compared to heparin for early treatment of PE</a:t>
            </a:r>
          </a:p>
          <a:p>
            <a:pPr lvl="2"/>
            <a:r>
              <a:rPr lang="en-US" dirty="0" err="1"/>
              <a:t>Lovenox</a:t>
            </a:r>
            <a:r>
              <a:rPr lang="en-US" dirty="0"/>
              <a:t> associated with decreased recurrence of clots compared to warfarin, however benefit occurred without a survival advantage. In addition, no difference in major bleeding events or reports of thrombocytopenia were reported between the groups.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4B72-85EA-4A2C-9E25-CA71C780088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153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Duration 3-6 months for initial with no risk factors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4B72-85EA-4A2C-9E25-CA71C780088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033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4B72-85EA-4A2C-9E25-CA71C7800880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62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 anterior fascicular block, Sinus</a:t>
            </a:r>
            <a:r>
              <a:rPr lang="en-US" baseline="0" dirty="0"/>
              <a:t> rhythm, ST changes nonspecific and T wave inversions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4B72-85EA-4A2C-9E25-CA71C78008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83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4B72-85EA-4A2C-9E25-CA71C78008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93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Evaluation should be efficient so that therapy can be administered quickly to prevent associated morbidity/mortality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thrombus/tumor/air/fat originating elsewhere in the body.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4B72-85EA-4A2C-9E25-CA71C780088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2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Provoking: recent surgery, trauma, immobilization, initiation of hormone therapy, active cancer</a:t>
            </a:r>
          </a:p>
          <a:p>
            <a:r>
              <a:rPr lang="en-US" dirty="0" err="1"/>
              <a:t>Nonprovoking</a:t>
            </a:r>
            <a:r>
              <a:rPr lang="en-US" dirty="0"/>
              <a:t>: obesity, heavy cigarette smoking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4B72-85EA-4A2C-9E25-CA71C780088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35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Due to varying range of presentations, important to risk stratify patients for further assessment.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4B72-85EA-4A2C-9E25-CA71C780088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47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4.5 based on</a:t>
            </a:r>
            <a:r>
              <a:rPr lang="en-US" baseline="0" dirty="0"/>
              <a:t> likely diagnosis and immobilization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4B72-85EA-4A2C-9E25-CA71C780088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672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Age &gt;50,</a:t>
            </a:r>
            <a:r>
              <a:rPr lang="en-US" baseline="0" dirty="0"/>
              <a:t> Tachycardia &gt;100, O2 sat on room air &lt;95%, unilateral leg swelling, hemoptysis, recent surgery/trauma, prior PE/DVT, hormone use. If negative can rule out. Useful only in ED setting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4B72-85EA-4A2C-9E25-CA71C780088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33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Sinus Tachycardia, most common, seen in 44% of patients</a:t>
            </a:r>
          </a:p>
          <a:p>
            <a:r>
              <a:rPr lang="en-US" dirty="0"/>
              <a:t>Complete or Incomplete RBBB</a:t>
            </a:r>
          </a:p>
          <a:p>
            <a:r>
              <a:rPr lang="en-US" dirty="0"/>
              <a:t>Right Ventricular Strain (T-wave inversions in V1-V4 and inferior leads II, III, AVF)</a:t>
            </a:r>
          </a:p>
          <a:p>
            <a:r>
              <a:rPr lang="en-US" dirty="0"/>
              <a:t>Right Axis deviation</a:t>
            </a:r>
          </a:p>
          <a:p>
            <a:r>
              <a:rPr lang="en-US" dirty="0"/>
              <a:t>Dominant R wave in V1 (sign of acute right ventricular enlargement)</a:t>
            </a:r>
          </a:p>
          <a:p>
            <a:r>
              <a:rPr lang="en-US" dirty="0"/>
              <a:t>Right atrial enlargement (Peaked P-wave in lead II)</a:t>
            </a:r>
          </a:p>
          <a:p>
            <a:r>
              <a:rPr lang="en-US" dirty="0"/>
              <a:t>S1G3T3 pattern with deep S wave in Lead 1, Q wave in III, and inverted T wave in III, found only in 20% of patients with PE</a:t>
            </a:r>
          </a:p>
          <a:p>
            <a:r>
              <a:rPr lang="en-US" dirty="0"/>
              <a:t>Atrial </a:t>
            </a:r>
            <a:r>
              <a:rPr lang="en-US" dirty="0" err="1"/>
              <a:t>tachyarrhthmias</a:t>
            </a:r>
            <a:r>
              <a:rPr lang="en-US" dirty="0"/>
              <a:t> (</a:t>
            </a:r>
            <a:r>
              <a:rPr lang="en-US" dirty="0" err="1"/>
              <a:t>Afib</a:t>
            </a:r>
            <a:r>
              <a:rPr lang="en-US" dirty="0"/>
              <a:t>, flutter)</a:t>
            </a:r>
          </a:p>
          <a:p>
            <a:r>
              <a:rPr lang="en-US" dirty="0"/>
              <a:t>Nonspecific ST segment and T-wave 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04B72-85EA-4A2C-9E25-CA71C7800880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72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0C7F-9CE1-45C4-81E7-EFC20ABEFDF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3F4B-389A-4659-AA6A-0E0BF865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50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0C7F-9CE1-45C4-81E7-EFC20ABEFDF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3F4B-389A-4659-AA6A-0E0BF865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591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0C7F-9CE1-45C4-81E7-EFC20ABEFDF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3F4B-389A-4659-AA6A-0E0BF865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4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0C7F-9CE1-45C4-81E7-EFC20ABEFDF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3F4B-389A-4659-AA6A-0E0BF865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0C7F-9CE1-45C4-81E7-EFC20ABEFDF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3F4B-389A-4659-AA6A-0E0BF865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08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0C7F-9CE1-45C4-81E7-EFC20ABEFDF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3F4B-389A-4659-AA6A-0E0BF865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72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0C7F-9CE1-45C4-81E7-EFC20ABEFDF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3F4B-389A-4659-AA6A-0E0BF865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12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0C7F-9CE1-45C4-81E7-EFC20ABEFDF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3F4B-389A-4659-AA6A-0E0BF865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0C7F-9CE1-45C4-81E7-EFC20ABEFDF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3F4B-389A-4659-AA6A-0E0BF865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1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0C7F-9CE1-45C4-81E7-EFC20ABEFDF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3F4B-389A-4659-AA6A-0E0BF865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2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60C7F-9CE1-45C4-81E7-EFC20ABEFDF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C3F4B-389A-4659-AA6A-0E0BF865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60C7F-9CE1-45C4-81E7-EFC20ABEFDF9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C3F4B-389A-4659-AA6A-0E0BF8658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00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s://litfl.com/ecg-changes-in-pulmonary-embolism/" TargetMode="External"/><Relationship Id="rId3" Type="http://schemas.openxmlformats.org/officeDocument/2006/relationships/hyperlink" Target="https://www.uptodate.com/contents/overview-of-acute-pulmonary-embolism-in-adults?search=pulmonary%20embolism&amp;source=search_result&amp;selectedTitle=1~150&amp;usage_type=default&amp;display_rank=1#H15" TargetMode="External"/><Relationship Id="rId7" Type="http://schemas.openxmlformats.org/officeDocument/2006/relationships/hyperlink" Target="https://www.acep.org/how-we-serve/sections/emergency-ultrasound/news/dece/tips--tricks-right-heart-strain-rapid-evaluation-in-the-acutely-dyspneic-patien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ptodate.com/contents/treatment-prognosis-and-follow-up-of-acute-pulmonary-embolism-in-adults?sectionName=Prognostic%20factors&amp;search=pulmonary%20embolism&amp;topicRef=8253&amp;anchor=H8463169&amp;source=see_link#H8463169" TargetMode="External"/><Relationship Id="rId5" Type="http://schemas.openxmlformats.org/officeDocument/2006/relationships/hyperlink" Target="https://www.uptodate.com/contents/anticoagulation-therapy-for-venous-thromboembolism-lower-extremity-venous-thrombosis-and-pulmonary-embolism-in-adult-patients-with-malignancy?search=pulmonary%20embolism&amp;topicRef=8253&amp;source=see_link" TargetMode="External"/><Relationship Id="rId4" Type="http://schemas.openxmlformats.org/officeDocument/2006/relationships/hyperlink" Target="https://www.uptodate.com/contents/rationale-and-indications-for-indefinite-anticoagulation-in-patients-with-venous-thromboembolism?sectionName=Assessing%20the%20risk%20of%20recurrence&amp;search=pulmonary%20embolism&amp;topicRef=8253&amp;anchor=H648710&amp;source=see_link#H648710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Shortness of Breath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Kai Ping Wang, MD PGY3, Dr. Nathan </a:t>
            </a:r>
            <a:r>
              <a:rPr lang="en-US" dirty="0" err="1"/>
              <a:t>Mclaughlin</a:t>
            </a:r>
            <a:r>
              <a:rPr lang="en-US" dirty="0"/>
              <a:t>, MD</a:t>
            </a:r>
          </a:p>
        </p:txBody>
      </p:sp>
    </p:spTree>
    <p:extLst>
      <p:ext uri="{BB962C8B-B14F-4D97-AF65-F5344CB8AC3E}">
        <p14:creationId xmlns:p14="http://schemas.microsoft.com/office/powerpoint/2010/main" val="1302129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Course: Labs/Imaging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621066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Na: 139</a:t>
            </a:r>
          </a:p>
          <a:p>
            <a:r>
              <a:rPr lang="en-US" dirty="0"/>
              <a:t>K: grossly </a:t>
            </a:r>
            <a:r>
              <a:rPr lang="en-US" dirty="0" err="1"/>
              <a:t>hemolyzed</a:t>
            </a:r>
            <a:r>
              <a:rPr lang="en-US" dirty="0"/>
              <a:t> (Repeat 3.9)</a:t>
            </a:r>
          </a:p>
          <a:p>
            <a:r>
              <a:rPr lang="en-US" dirty="0"/>
              <a:t>Cl: 109</a:t>
            </a:r>
          </a:p>
          <a:p>
            <a:r>
              <a:rPr lang="en-US" dirty="0"/>
              <a:t>CO2: 20 </a:t>
            </a:r>
            <a:r>
              <a:rPr lang="en-US" dirty="0">
                <a:solidFill>
                  <a:srgbClr val="FF0000"/>
                </a:solidFill>
              </a:rPr>
              <a:t>L</a:t>
            </a:r>
          </a:p>
          <a:p>
            <a:r>
              <a:rPr lang="en-US" dirty="0"/>
              <a:t>BUN: 18</a:t>
            </a:r>
          </a:p>
          <a:p>
            <a:r>
              <a:rPr lang="en-US" dirty="0" err="1"/>
              <a:t>Creat</a:t>
            </a:r>
            <a:r>
              <a:rPr lang="en-US" dirty="0"/>
              <a:t>: 1.06 </a:t>
            </a:r>
            <a:r>
              <a:rPr lang="en-US" dirty="0">
                <a:solidFill>
                  <a:srgbClr val="FF0000"/>
                </a:solidFill>
              </a:rPr>
              <a:t>H</a:t>
            </a:r>
          </a:p>
          <a:p>
            <a:r>
              <a:rPr lang="en-US" dirty="0" err="1"/>
              <a:t>Glu</a:t>
            </a:r>
            <a:r>
              <a:rPr lang="en-US" dirty="0"/>
              <a:t>: </a:t>
            </a:r>
          </a:p>
          <a:p>
            <a:r>
              <a:rPr lang="en-US" dirty="0"/>
              <a:t>Mg: 2.0</a:t>
            </a:r>
          </a:p>
          <a:p>
            <a:r>
              <a:rPr lang="en-US" dirty="0" err="1"/>
              <a:t>Phos</a:t>
            </a:r>
            <a:r>
              <a:rPr lang="en-US" dirty="0"/>
              <a:t>: 3.2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900784" y="1775195"/>
            <a:ext cx="36210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ProBNP</a:t>
            </a:r>
            <a:r>
              <a:rPr lang="en-US" dirty="0"/>
              <a:t>: 11,056 </a:t>
            </a:r>
            <a:r>
              <a:rPr lang="en-US" dirty="0">
                <a:solidFill>
                  <a:srgbClr val="FF0000"/>
                </a:solidFill>
              </a:rPr>
              <a:t>H</a:t>
            </a:r>
            <a:endParaRPr lang="en-US" dirty="0"/>
          </a:p>
          <a:p>
            <a:r>
              <a:rPr lang="en-US" dirty="0"/>
              <a:t>CKMB: 1.8</a:t>
            </a:r>
          </a:p>
          <a:p>
            <a:r>
              <a:rPr lang="en-US" dirty="0"/>
              <a:t>Troponin: &lt;0.015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70740" y="1775195"/>
            <a:ext cx="36210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WBC: 8.5</a:t>
            </a:r>
          </a:p>
          <a:p>
            <a:r>
              <a:rPr lang="en-US" dirty="0" err="1"/>
              <a:t>Hgb</a:t>
            </a:r>
            <a:r>
              <a:rPr lang="en-US" dirty="0"/>
              <a:t>: 10.5 </a:t>
            </a:r>
            <a:r>
              <a:rPr lang="en-US" dirty="0">
                <a:solidFill>
                  <a:srgbClr val="FF0000"/>
                </a:solidFill>
              </a:rPr>
              <a:t>L</a:t>
            </a:r>
          </a:p>
          <a:p>
            <a:r>
              <a:rPr lang="en-US" dirty="0" err="1"/>
              <a:t>Hct</a:t>
            </a:r>
            <a:r>
              <a:rPr lang="en-US" dirty="0"/>
              <a:t>: 34.0 </a:t>
            </a:r>
            <a:r>
              <a:rPr lang="en-US" dirty="0">
                <a:solidFill>
                  <a:srgbClr val="FF0000"/>
                </a:solidFill>
              </a:rPr>
              <a:t>L</a:t>
            </a:r>
          </a:p>
          <a:p>
            <a:r>
              <a:rPr lang="en-US" dirty="0"/>
              <a:t>MCV: 75.3 </a:t>
            </a:r>
            <a:r>
              <a:rPr lang="en-US" dirty="0">
                <a:solidFill>
                  <a:srgbClr val="FF0000"/>
                </a:solidFill>
              </a:rPr>
              <a:t>L</a:t>
            </a:r>
          </a:p>
          <a:p>
            <a:r>
              <a:rPr lang="en-US" dirty="0"/>
              <a:t>PLT: 209</a:t>
            </a:r>
          </a:p>
        </p:txBody>
      </p:sp>
      <p:sp>
        <p:nvSpPr>
          <p:cNvPr id="6" name="Rectangle 5"/>
          <p:cNvSpPr/>
          <p:nvPr/>
        </p:nvSpPr>
        <p:spPr>
          <a:xfrm>
            <a:off x="7189489" y="1690688"/>
            <a:ext cx="2656519" cy="5691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7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949" y="173381"/>
            <a:ext cx="8234102" cy="64967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463290" y="2169635"/>
            <a:ext cx="366712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6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4708"/>
            <a:ext cx="10515600" cy="1325563"/>
          </a:xfrm>
        </p:spPr>
        <p:txBody>
          <a:bodyPr/>
          <a:lstStyle/>
          <a:p>
            <a:r>
              <a:rPr lang="en-US" dirty="0"/>
              <a:t>ED Course: Labs/Imaging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486" y="1162962"/>
            <a:ext cx="9859027" cy="569503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776413" y="1935956"/>
            <a:ext cx="154781" cy="1833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681288" y="4850605"/>
            <a:ext cx="154781" cy="1833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88395" y="4850605"/>
            <a:ext cx="154781" cy="18335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03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Course: Assessment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the ED received aspirin 324mg x1, FM called for admission for ACS vs Asthma exacerbation, initial exam with FM @0413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5"/>
            <a:ext cx="9404839" cy="21200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198" y="3268513"/>
            <a:ext cx="6873242" cy="5691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1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Overnight Team Physical Exam: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892441" cy="48268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54665" y="4205773"/>
            <a:ext cx="2552515" cy="2443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73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78 year old woman with history of well controlled DM2, HTN, physical deconditioning, iron deficiency anemia, and mild intermittent asthma, presenting to the ED for </a:t>
            </a:r>
            <a:r>
              <a:rPr lang="en-US" b="1" dirty="0"/>
              <a:t>SOB x3 days and chest pain</a:t>
            </a:r>
            <a:r>
              <a:rPr lang="en-US" dirty="0"/>
              <a:t>. </a:t>
            </a:r>
          </a:p>
          <a:p>
            <a:r>
              <a:rPr lang="en-US" dirty="0"/>
              <a:t>Received breathing treatments in ED, however still with </a:t>
            </a:r>
            <a:r>
              <a:rPr lang="en-US" b="1" dirty="0"/>
              <a:t>increasing oxygen need</a:t>
            </a:r>
            <a:r>
              <a:rPr lang="en-US" dirty="0"/>
              <a:t>, on 3-4L NC at 98%, mildly </a:t>
            </a:r>
            <a:r>
              <a:rPr lang="en-US" b="1" dirty="0" err="1"/>
              <a:t>tachypneic</a:t>
            </a:r>
            <a:r>
              <a:rPr lang="en-US" b="1" dirty="0"/>
              <a:t> 21-22</a:t>
            </a:r>
          </a:p>
          <a:p>
            <a:r>
              <a:rPr lang="en-US" dirty="0"/>
              <a:t>Labs significant for stable microcytic anemia, mild elevation of creatinine 1.06, </a:t>
            </a:r>
            <a:r>
              <a:rPr lang="en-US" b="1" dirty="0"/>
              <a:t>normal initial troponin I</a:t>
            </a:r>
            <a:r>
              <a:rPr lang="en-US" dirty="0"/>
              <a:t>, and </a:t>
            </a:r>
            <a:r>
              <a:rPr lang="en-US" b="1" dirty="0"/>
              <a:t>elevated </a:t>
            </a:r>
            <a:r>
              <a:rPr lang="en-US" b="1" dirty="0" err="1"/>
              <a:t>ProBNP</a:t>
            </a:r>
            <a:r>
              <a:rPr lang="en-US" b="1" dirty="0"/>
              <a:t>: 11,056 </a:t>
            </a:r>
            <a:r>
              <a:rPr lang="en-US" b="1" dirty="0">
                <a:solidFill>
                  <a:srgbClr val="FF0000"/>
                </a:solidFill>
              </a:rPr>
              <a:t>H</a:t>
            </a:r>
          </a:p>
          <a:p>
            <a:r>
              <a:rPr lang="en-US" dirty="0"/>
              <a:t>EKG significant for Left fascicular block with </a:t>
            </a:r>
            <a:r>
              <a:rPr lang="en-US" b="1" dirty="0"/>
              <a:t>T wave inversions in multiple leads, S1Q3T3</a:t>
            </a:r>
          </a:p>
          <a:p>
            <a:r>
              <a:rPr lang="en-US" dirty="0"/>
              <a:t>CXR: Mild left basilar atelectasis, no effusion</a:t>
            </a:r>
          </a:p>
        </p:txBody>
      </p:sp>
    </p:spTree>
    <p:extLst>
      <p:ext uri="{BB962C8B-B14F-4D97-AF65-F5344CB8AC3E}">
        <p14:creationId xmlns:p14="http://schemas.microsoft.com/office/powerpoint/2010/main" val="2126862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37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Differentials?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967597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02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Day Team Assessment: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D-dimer 16.14 </a:t>
            </a:r>
            <a:r>
              <a:rPr lang="en-US" dirty="0">
                <a:solidFill>
                  <a:srgbClr val="FF0000"/>
                </a:solidFill>
              </a:rPr>
              <a:t>H</a:t>
            </a:r>
          </a:p>
          <a:p>
            <a:r>
              <a:rPr lang="en-US" dirty="0"/>
              <a:t>Influenza A, B antigen negative</a:t>
            </a:r>
          </a:p>
          <a:p>
            <a:r>
              <a:rPr lang="en-US" dirty="0"/>
              <a:t>Troponin negative x2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185" y="1896913"/>
            <a:ext cx="2529655" cy="3052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8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</a:t>
            </a:r>
            <a:r>
              <a:rPr lang="en-US" dirty="0" err="1"/>
              <a:t>Angio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4335" y="1690688"/>
            <a:ext cx="7303329" cy="49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2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Chief Complaint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78 year old woman with history of well controlled DM2, HTN, physical deconditioning, iron deficiency anemia, and mild intermittent asthma, presenting to the ED for SOB x3 days and chest pain. </a:t>
            </a:r>
          </a:p>
        </p:txBody>
      </p:sp>
    </p:spTree>
    <p:extLst>
      <p:ext uri="{BB962C8B-B14F-4D97-AF65-F5344CB8AC3E}">
        <p14:creationId xmlns:p14="http://schemas.microsoft.com/office/powerpoint/2010/main" val="88563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79" y="610600"/>
            <a:ext cx="8556842" cy="583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213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89378"/>
            <a:ext cx="8957386" cy="24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705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21191"/>
            <a:ext cx="6376792" cy="575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744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Pulmonology Consult @1612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816295"/>
            <a:ext cx="10515600" cy="4351338"/>
          </a:xfrm>
        </p:spPr>
        <p:txBody>
          <a:bodyPr/>
          <a:lstStyle/>
          <a:p>
            <a:r>
              <a:rPr lang="en-US" dirty="0"/>
              <a:t>Physical exam significant for lungs clear to auscultation, A&amp;Ox3</a:t>
            </a:r>
          </a:p>
          <a:p>
            <a:r>
              <a:rPr lang="en-US" dirty="0"/>
              <a:t>POCUS:</a:t>
            </a:r>
          </a:p>
          <a:p>
            <a:pPr lvl="1"/>
            <a:r>
              <a:rPr lang="en-US" dirty="0"/>
              <a:t>Enlarged RV and RA. Evidence of mild RV strain with septal flattening</a:t>
            </a:r>
          </a:p>
          <a:p>
            <a:pPr lvl="1"/>
            <a:r>
              <a:rPr lang="en-US" dirty="0"/>
              <a:t>IVC dilated but non collapsible</a:t>
            </a:r>
          </a:p>
          <a:p>
            <a:pPr lvl="1"/>
            <a:r>
              <a:rPr lang="en-US" dirty="0"/>
              <a:t>No visible clots in both femoral veins</a:t>
            </a:r>
          </a:p>
        </p:txBody>
      </p:sp>
    </p:spTree>
    <p:extLst>
      <p:ext uri="{BB962C8B-B14F-4D97-AF65-F5344CB8AC3E}">
        <p14:creationId xmlns:p14="http://schemas.microsoft.com/office/powerpoint/2010/main" val="2108281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Pulmonology Consult @1612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825623"/>
            <a:ext cx="9040611" cy="41179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99005" y="1825623"/>
            <a:ext cx="3512635" cy="2927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38199" y="5029201"/>
            <a:ext cx="3352801" cy="8305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4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Echocardiogram 12/16/2018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8328941" cy="43513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83265" y="2217421"/>
            <a:ext cx="6636835" cy="2743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70845" y="2491741"/>
            <a:ext cx="2750635" cy="2514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85145" y="4206240"/>
            <a:ext cx="5676715" cy="25908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7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7241088" cy="603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67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776613"/>
            <a:ext cx="4829781" cy="412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4314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Patient coded twice, with achievement of ROSC. </a:t>
            </a:r>
            <a:r>
              <a:rPr lang="en-US" dirty="0" err="1"/>
              <a:t>tPA</a:t>
            </a:r>
            <a:r>
              <a:rPr lang="en-US" dirty="0"/>
              <a:t> given during second code and patient was intubated and transferred to MICU. Required </a:t>
            </a:r>
            <a:r>
              <a:rPr lang="en-US" dirty="0" err="1"/>
              <a:t>Levophed</a:t>
            </a:r>
            <a:r>
              <a:rPr lang="en-US" dirty="0"/>
              <a:t> to maintain pressures, but was able to be weaned by 12/19</a:t>
            </a:r>
          </a:p>
          <a:p>
            <a:r>
              <a:rPr lang="en-US" dirty="0"/>
              <a:t>Massive PE with Heparin drip continued, ultrasound lower extremities found to have left common femoral DVT</a:t>
            </a:r>
          </a:p>
        </p:txBody>
      </p:sp>
    </p:spTree>
    <p:extLst>
      <p:ext uri="{BB962C8B-B14F-4D97-AF65-F5344CB8AC3E}">
        <p14:creationId xmlns:p14="http://schemas.microsoft.com/office/powerpoint/2010/main" val="12300629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Hospital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 to have vaginal bleeding on chucks during MICU stay, found to have pelvic mass on ultrasound and CT A&amp;P, concern for malignancy, plan to transition to </a:t>
            </a:r>
            <a:r>
              <a:rPr lang="en-US" dirty="0" err="1"/>
              <a:t>Lovenox</a:t>
            </a:r>
            <a:r>
              <a:rPr lang="en-US" dirty="0"/>
              <a:t> if confirmed malignancy</a:t>
            </a:r>
          </a:p>
          <a:p>
            <a:r>
              <a:rPr lang="en-US" dirty="0"/>
              <a:t>Downgraded to FM on 12/19/18 on 3L NC</a:t>
            </a:r>
          </a:p>
          <a:p>
            <a:r>
              <a:rPr lang="en-US" dirty="0"/>
              <a:t>Biopsy performed on 12/24/18 confirmed adenocarcinoma of likely </a:t>
            </a:r>
            <a:r>
              <a:rPr lang="en-US" dirty="0" err="1"/>
              <a:t>endocervical</a:t>
            </a:r>
            <a:r>
              <a:rPr lang="en-US" dirty="0"/>
              <a:t> origin</a:t>
            </a:r>
          </a:p>
          <a:p>
            <a:r>
              <a:rPr lang="en-US" dirty="0"/>
              <a:t>Discharged to Cypress Gardens SNF with </a:t>
            </a:r>
            <a:r>
              <a:rPr lang="en-US" dirty="0" err="1"/>
              <a:t>Lovenox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08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6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8625" y="865156"/>
            <a:ext cx="3819525" cy="1362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531389"/>
            <a:ext cx="7210425" cy="575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7725" y="3905706"/>
            <a:ext cx="3400425" cy="19526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67725" y="3534651"/>
            <a:ext cx="288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Pathology Report 12/24/18</a:t>
            </a:r>
          </a:p>
        </p:txBody>
      </p:sp>
      <p:sp>
        <p:nvSpPr>
          <p:cNvPr id="8" name="Rectangle 7"/>
          <p:cNvSpPr/>
          <p:nvPr/>
        </p:nvSpPr>
        <p:spPr>
          <a:xfrm>
            <a:off x="9342119" y="982223"/>
            <a:ext cx="2011681" cy="191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6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 of venous thromboembolism that is common and sometimes fatal.</a:t>
            </a:r>
          </a:p>
          <a:p>
            <a:r>
              <a:rPr lang="en-US" dirty="0"/>
              <a:t>Clinical presentation of a PE is often non specific</a:t>
            </a:r>
          </a:p>
          <a:p>
            <a:r>
              <a:rPr lang="en-US" dirty="0"/>
              <a:t>Defined as obstruction of the pulmonary artery or its </a:t>
            </a:r>
            <a:r>
              <a:rPr lang="en-US" dirty="0" err="1"/>
              <a:t>branche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3527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Pulmonary Embolism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Temporal Pattern of Presentation:</a:t>
            </a:r>
          </a:p>
          <a:p>
            <a:pPr lvl="1"/>
            <a:r>
              <a:rPr lang="en-US" dirty="0"/>
              <a:t>Acute: Acute PE typically develop symptoms and signs immediately after obstruction</a:t>
            </a:r>
          </a:p>
          <a:p>
            <a:pPr lvl="1"/>
            <a:r>
              <a:rPr lang="en-US" dirty="0"/>
              <a:t>Subacute: Within days or weeks </a:t>
            </a:r>
          </a:p>
          <a:p>
            <a:pPr lvl="1"/>
            <a:r>
              <a:rPr lang="en-US" dirty="0"/>
              <a:t>Chronic: Develop symptoms of pulmonary HTN over many years</a:t>
            </a:r>
          </a:p>
          <a:p>
            <a:r>
              <a:rPr lang="en-US" dirty="0"/>
              <a:t>Presence or Absence of Hemodynamic Stability: </a:t>
            </a:r>
          </a:p>
          <a:p>
            <a:pPr lvl="1"/>
            <a:r>
              <a:rPr lang="en-US" dirty="0"/>
              <a:t>Hemodynamically unstable PE is defined as a massive or high risk PE, whereas </a:t>
            </a:r>
            <a:r>
              <a:rPr lang="en-US" dirty="0" err="1"/>
              <a:t>submassive</a:t>
            </a:r>
            <a:r>
              <a:rPr lang="en-US" dirty="0"/>
              <a:t> PE is hemodynamically stable with some right heart strain</a:t>
            </a:r>
          </a:p>
        </p:txBody>
      </p:sp>
    </p:spTree>
    <p:extLst>
      <p:ext uri="{BB962C8B-B14F-4D97-AF65-F5344CB8AC3E}">
        <p14:creationId xmlns:p14="http://schemas.microsoft.com/office/powerpoint/2010/main" val="1531832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incidence is higher in males compared with females (56 versus 48 per 100,000)</a:t>
            </a:r>
          </a:p>
          <a:p>
            <a:pPr lvl="1"/>
            <a:r>
              <a:rPr lang="en-US" dirty="0"/>
              <a:t>Incidence rises with increasing age, particularly in women</a:t>
            </a:r>
          </a:p>
          <a:p>
            <a:pPr lvl="1"/>
            <a:r>
              <a:rPr lang="en-US" dirty="0"/>
              <a:t>Risk Factors: Similar to those of Venous thromboembolism</a:t>
            </a:r>
          </a:p>
          <a:p>
            <a:pPr lvl="1"/>
            <a:r>
              <a:rPr lang="en-US" dirty="0"/>
              <a:t>Acquired risk factors can be sub-classified as provoking or non-provoking</a:t>
            </a:r>
          </a:p>
        </p:txBody>
      </p:sp>
    </p:spTree>
    <p:extLst>
      <p:ext uri="{BB962C8B-B14F-4D97-AF65-F5344CB8AC3E}">
        <p14:creationId xmlns:p14="http://schemas.microsoft.com/office/powerpoint/2010/main" val="17667062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270369"/>
              </p:ext>
            </p:extLst>
          </p:nvPr>
        </p:nvGraphicFramePr>
        <p:xfrm>
          <a:off x="1447268" y="2131650"/>
          <a:ext cx="608838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5360">
                  <a:extLst>
                    <a:ext uri="{9D8B030D-6E8A-4147-A177-3AD203B41FA5}">
                      <a16:colId xmlns:a16="http://schemas.microsoft.com/office/drawing/2014/main" val="96151900"/>
                    </a:ext>
                  </a:extLst>
                </a:gridCol>
                <a:gridCol w="1303020">
                  <a:extLst>
                    <a:ext uri="{9D8B030D-6E8A-4147-A177-3AD203B41FA5}">
                      <a16:colId xmlns:a16="http://schemas.microsoft.com/office/drawing/2014/main" val="33874172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Well’s Criteria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9507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Clinical Symptoms of DVT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915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Other diagnosis less likely than 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8072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Heart rate &gt;100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00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Immobilization </a:t>
                      </a:r>
                      <a:r>
                        <a:rPr lang="en-US" u="sng" dirty="0"/>
                        <a:t>&gt;</a:t>
                      </a:r>
                      <a:r>
                        <a:rPr lang="en-US" u="none" dirty="0"/>
                        <a:t>3 days or surgery in past 4 weeks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501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Previous DVT/PE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9121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Hemoptysis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8963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Malignancy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08463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19734" y="284793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Scoring: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High: &gt;6.0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Moderate: 2.0-6.0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Low: &lt;2.0</a:t>
            </a:r>
          </a:p>
        </p:txBody>
      </p:sp>
    </p:spTree>
    <p:extLst>
      <p:ext uri="{BB962C8B-B14F-4D97-AF65-F5344CB8AC3E}">
        <p14:creationId xmlns:p14="http://schemas.microsoft.com/office/powerpoint/2010/main" val="4920122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was our patient’s Well’s Score?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9003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Depending on Well’s Score, determines algorithm for evaluation.</a:t>
            </a:r>
          </a:p>
          <a:p>
            <a:pPr lvl="1"/>
            <a:r>
              <a:rPr lang="en-US" dirty="0"/>
              <a:t>Low Risk: Can rule out with PERC rule in the ED, or if clinical suspicion is there can order D-dimer</a:t>
            </a:r>
          </a:p>
          <a:p>
            <a:pPr lvl="1"/>
            <a:r>
              <a:rPr lang="en-US" dirty="0"/>
              <a:t>Medium Risk: Similar to low risk but you go straight to D-dimer</a:t>
            </a:r>
          </a:p>
          <a:p>
            <a:pPr lvl="1"/>
            <a:r>
              <a:rPr lang="en-US" dirty="0"/>
              <a:t>High Risk: Order CT </a:t>
            </a:r>
            <a:r>
              <a:rPr lang="en-US" dirty="0" err="1"/>
              <a:t>aniogogram</a:t>
            </a:r>
            <a:r>
              <a:rPr lang="en-US" dirty="0"/>
              <a:t> Chest or V/Q scan</a:t>
            </a:r>
          </a:p>
        </p:txBody>
      </p:sp>
    </p:spTree>
    <p:extLst>
      <p:ext uri="{BB962C8B-B14F-4D97-AF65-F5344CB8AC3E}">
        <p14:creationId xmlns:p14="http://schemas.microsoft.com/office/powerpoint/2010/main" val="33273152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Hemodynamically unstable patients, bedside echo or venous compression ultrasound may be used to obtain justification for administration of lifesaving treatment</a:t>
            </a:r>
          </a:p>
          <a:p>
            <a:pPr lvl="1"/>
            <a:r>
              <a:rPr lang="en-US" dirty="0"/>
              <a:t>Increased Right Ventricular pressure</a:t>
            </a:r>
          </a:p>
          <a:p>
            <a:pPr lvl="1"/>
            <a:r>
              <a:rPr lang="en-US" dirty="0"/>
              <a:t>Septal Flattening (secondary to </a:t>
            </a:r>
            <a:r>
              <a:rPr lang="en-US" dirty="0" err="1"/>
              <a:t>inc</a:t>
            </a:r>
            <a:r>
              <a:rPr lang="en-US" dirty="0"/>
              <a:t> RVP)</a:t>
            </a:r>
          </a:p>
        </p:txBody>
      </p:sp>
      <p:pic>
        <p:nvPicPr>
          <p:cNvPr id="1026" name="Picture 2" descr="Image result for septal flattening pulmonary embo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455" y="807719"/>
            <a:ext cx="4919345" cy="489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82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EKG Findings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Sinus Tachycardia</a:t>
            </a:r>
          </a:p>
          <a:p>
            <a:r>
              <a:rPr lang="en-US" dirty="0"/>
              <a:t>Complete or Incomplete RBBB</a:t>
            </a:r>
          </a:p>
          <a:p>
            <a:r>
              <a:rPr lang="en-US" dirty="0"/>
              <a:t>Right Ventricular Strain</a:t>
            </a:r>
          </a:p>
          <a:p>
            <a:r>
              <a:rPr lang="en-US" dirty="0"/>
              <a:t>Right Axis deviation</a:t>
            </a:r>
          </a:p>
          <a:p>
            <a:r>
              <a:rPr lang="en-US" dirty="0"/>
              <a:t>Dominant R wave in V1</a:t>
            </a:r>
          </a:p>
          <a:p>
            <a:r>
              <a:rPr lang="en-US" dirty="0"/>
              <a:t>Right atrial enlargement</a:t>
            </a:r>
          </a:p>
          <a:p>
            <a:r>
              <a:rPr lang="en-US"/>
              <a:t>S1Q3T3 </a:t>
            </a:r>
            <a:r>
              <a:rPr lang="en-US" dirty="0"/>
              <a:t>pattern</a:t>
            </a:r>
          </a:p>
          <a:p>
            <a:r>
              <a:rPr lang="en-US" dirty="0"/>
              <a:t>Atrial </a:t>
            </a:r>
            <a:r>
              <a:rPr lang="en-US" dirty="0" err="1"/>
              <a:t>tachyarrhthmias</a:t>
            </a:r>
            <a:r>
              <a:rPr lang="en-US" dirty="0"/>
              <a:t> </a:t>
            </a:r>
          </a:p>
          <a:p>
            <a:r>
              <a:rPr lang="en-US" dirty="0"/>
              <a:t>Nonspecific ST segment and T-wave changes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813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766445"/>
            <a:ext cx="10210800" cy="553085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018609" y="1027906"/>
            <a:ext cx="222171" cy="351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964769" y="4328160"/>
            <a:ext cx="222171" cy="351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59969" y="4404360"/>
            <a:ext cx="222171" cy="351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742598" y="1972627"/>
            <a:ext cx="222171" cy="351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40780" y="1600835"/>
            <a:ext cx="222171" cy="351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40779" y="2871867"/>
            <a:ext cx="222171" cy="351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240779" y="4404360"/>
            <a:ext cx="222171" cy="351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755379" y="1425178"/>
            <a:ext cx="222171" cy="351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9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Per patient, asthma seems to always get worse “when the weather is bad”</a:t>
            </a:r>
          </a:p>
          <a:p>
            <a:pPr lvl="1"/>
            <a:r>
              <a:rPr lang="en-US" dirty="0"/>
              <a:t>Shortness of breath is worsened with exertion and her home inhalers (Advair for controller, albuterol prn) have not helped her.</a:t>
            </a:r>
          </a:p>
          <a:p>
            <a:pPr lvl="1"/>
            <a:r>
              <a:rPr lang="en-US" dirty="0"/>
              <a:t>SOB associated with chest pain, worsened with movement and inspiration. Chest pain is 3/10 without radiation and described as dull.</a:t>
            </a:r>
          </a:p>
          <a:p>
            <a:pPr lvl="1"/>
            <a:r>
              <a:rPr lang="en-US" dirty="0"/>
              <a:t>No recent changes to medications, has not missed medications per patient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7929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Therapeutic anticoagulation ASAP for all patients</a:t>
            </a:r>
          </a:p>
          <a:p>
            <a:r>
              <a:rPr lang="en-US" dirty="0"/>
              <a:t>Patients with life threatening PE may require additional treatment including </a:t>
            </a:r>
            <a:r>
              <a:rPr lang="en-US" dirty="0" err="1"/>
              <a:t>tPA</a:t>
            </a:r>
            <a:r>
              <a:rPr lang="en-US" dirty="0"/>
              <a:t>, IVC filters, and </a:t>
            </a:r>
            <a:r>
              <a:rPr lang="en-US" dirty="0" err="1"/>
              <a:t>embolectomy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097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of Anticoagulation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591477"/>
              </p:ext>
            </p:extLst>
          </p:nvPr>
        </p:nvGraphicFramePr>
        <p:xfrm>
          <a:off x="2032000" y="2144606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75752671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41397587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Medication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107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Malignancy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LMWH</a:t>
                      </a:r>
                      <a:r>
                        <a:rPr lang="en-US" baseline="0" dirty="0"/>
                        <a:t> (Enoxaparin)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45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Once daily or oral therapy preferred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Rivaroxaban</a:t>
                      </a:r>
                      <a:r>
                        <a:rPr lang="en-US" dirty="0"/>
                        <a:t>,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Edoxaban</a:t>
                      </a:r>
                      <a:r>
                        <a:rPr lang="en-US" baseline="0" dirty="0"/>
                        <a:t>; VKA (warfarin)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4236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Liver Disease with</a:t>
                      </a:r>
                      <a:r>
                        <a:rPr lang="en-US" baseline="0" dirty="0"/>
                        <a:t> coagulopathy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LMWH</a:t>
                      </a:r>
                      <a:r>
                        <a:rPr lang="en-US" baseline="0" dirty="0"/>
                        <a:t> (DOAC’s contraindicated)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610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Renal Disease with creatinine &lt;30ml/min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Warfarin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7164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Pregnancy</a:t>
                      </a:r>
                      <a:r>
                        <a:rPr lang="en-US" baseline="0" dirty="0"/>
                        <a:t> or pregnancy risk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LMWH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894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Thrombolytic</a:t>
                      </a:r>
                      <a:r>
                        <a:rPr lang="en-US" baseline="0" dirty="0"/>
                        <a:t> therapy 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Heparin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9691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4441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Always make your own assessment after interpreting the patient data yourselves. </a:t>
            </a:r>
          </a:p>
          <a:p>
            <a:r>
              <a:rPr lang="en-US" dirty="0"/>
              <a:t>Make sure to review your imaging findings for high risk patients independently</a:t>
            </a:r>
          </a:p>
          <a:p>
            <a:r>
              <a:rPr lang="en-US" dirty="0"/>
              <a:t>Pulmonary Embolisms can have a varied presentation, rely on your clinical judgment as well as your risk stratification tools to guide clinical decision making</a:t>
            </a:r>
          </a:p>
          <a:p>
            <a:r>
              <a:rPr lang="en-US" dirty="0"/>
              <a:t>Prompt treatment and intervention can save lives!</a:t>
            </a:r>
          </a:p>
        </p:txBody>
      </p:sp>
    </p:spTree>
    <p:extLst>
      <p:ext uri="{BB962C8B-B14F-4D97-AF65-F5344CB8AC3E}">
        <p14:creationId xmlns:p14="http://schemas.microsoft.com/office/powerpoint/2010/main" val="1269483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AutoNum type="arabicPeriod"/>
            </a:pPr>
            <a:r>
              <a:rPr lang="en-US" b="1" dirty="0"/>
              <a:t>Overview of acute pulmonary embolism in adults: </a:t>
            </a:r>
            <a:r>
              <a:rPr lang="en-US" dirty="0">
                <a:hlinkClick r:id="rId3"/>
              </a:rPr>
              <a:t>https://www.uptodate.com/contents/overview-of-acute-pulmonary-embolism-in-adults?search=pulmonary%20embolism&amp;source=search_result&amp;selectedTitle=1~150&amp;usage_type=default&amp;display_rank=1#H15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Rationale and indications for indefinite anticoagulation in patients with venous thromboembolism </a:t>
            </a:r>
            <a:r>
              <a:rPr lang="en-US" dirty="0">
                <a:hlinkClick r:id="rId4"/>
              </a:rPr>
              <a:t>https://www.uptodate.com/contents/rationale-and-indications-for-indefinite-anticoagulation-in-patients-with-venous-thromboembolism?sectionName=Assessing%20the%20risk%20of%20recurrence&amp;search=pulmonary%20embolism&amp;topicRef=8253&amp;anchor=H648710&amp;source=see_link#H648710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Anticoagulation therapy for venous thromboembolism (lower extremity venous thrombosis and pulmonary embolism) in adult patients with malignancy </a:t>
            </a:r>
            <a:r>
              <a:rPr lang="en-US" dirty="0">
                <a:hlinkClick r:id="rId5"/>
              </a:rPr>
              <a:t>https://www.uptodate.com/contents/anticoagulation-therapy-for-venous-thromboembolism-lower-extremity-venous-thrombosis-and-pulmonary-embolism-in-adult-patients-with-malignancy?search=pulmonary%20embolism&amp;topicRef=8253&amp;source=see_link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b="1" dirty="0"/>
              <a:t>Treatment, prognosis, and follow-up of acute pulmonary embolism in adults </a:t>
            </a:r>
            <a:r>
              <a:rPr lang="en-US" dirty="0">
                <a:hlinkClick r:id="rId6"/>
              </a:rPr>
              <a:t>https://www.uptodate.com/contents/treatment-prognosis-and-follow-up-of-acute-pulmonary-embolism-in-adults?sectionName=Prognostic%20factors&amp;search=pulmonary%20embolism&amp;topicRef=8253&amp;anchor=H8463169&amp;source=see_link#H8463169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hlinkClick r:id="rId7"/>
              </a:rPr>
              <a:t>https://www.acep.org/how-we-serve/sections/emergency-ultrasound/news/dece/tips--tricks-right-heart-strain-rapid-evaluation-in-the-acutely-dyspneic-patient/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>
                <a:hlinkClick r:id="rId8"/>
              </a:rPr>
              <a:t>https://litfl.com/ecg-changes-in-pulmonary-embolism/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28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Tobacco: Never</a:t>
            </a:r>
          </a:p>
          <a:p>
            <a:r>
              <a:rPr lang="en-US" dirty="0"/>
              <a:t>Alcohol: 0.6oz per week</a:t>
            </a:r>
          </a:p>
          <a:p>
            <a:r>
              <a:rPr lang="en-US" dirty="0"/>
              <a:t>No illicit drug use</a:t>
            </a:r>
          </a:p>
          <a:p>
            <a:r>
              <a:rPr lang="en-US" dirty="0"/>
              <a:t>Lives at home with her son who is her primary caregiver.  At baseline has difficulty with mobility due to physical deconditioning requiring FWW, has shuffling/unsteady gait. Sedentary and stays in her room watching television most of the day. </a:t>
            </a:r>
          </a:p>
        </p:txBody>
      </p:sp>
    </p:spTree>
    <p:extLst>
      <p:ext uri="{BB962C8B-B14F-4D97-AF65-F5344CB8AC3E}">
        <p14:creationId xmlns:p14="http://schemas.microsoft.com/office/powerpoint/2010/main" val="2019599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DM2: Metformin 500mg BID, Lantus 15u QHS</a:t>
            </a:r>
          </a:p>
          <a:p>
            <a:r>
              <a:rPr lang="en-US" dirty="0"/>
              <a:t>HTN: Amlodipine 5mg </a:t>
            </a:r>
            <a:r>
              <a:rPr lang="en-US" dirty="0" err="1"/>
              <a:t>qd</a:t>
            </a:r>
            <a:r>
              <a:rPr lang="en-US" dirty="0"/>
              <a:t>, Benazepril 10mg </a:t>
            </a:r>
            <a:r>
              <a:rPr lang="en-US" dirty="0" err="1"/>
              <a:t>qd</a:t>
            </a:r>
            <a:r>
              <a:rPr lang="en-US" dirty="0"/>
              <a:t>, daily ASA</a:t>
            </a:r>
          </a:p>
          <a:p>
            <a:r>
              <a:rPr lang="en-US" dirty="0"/>
              <a:t>Chronic Knee Pain: Lidoderm patch</a:t>
            </a:r>
          </a:p>
          <a:p>
            <a:r>
              <a:rPr lang="en-US" dirty="0"/>
              <a:t>Mild Intermittent Asthma vs COPD: Advair BID, Albuterol q6hr prn</a:t>
            </a:r>
          </a:p>
        </p:txBody>
      </p:sp>
    </p:spTree>
    <p:extLst>
      <p:ext uri="{BB962C8B-B14F-4D97-AF65-F5344CB8AC3E}">
        <p14:creationId xmlns:p14="http://schemas.microsoft.com/office/powerpoint/2010/main" val="883299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Course: Vital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20770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@0001</a:t>
            </a:r>
          </a:p>
          <a:p>
            <a:pPr marL="0" indent="0">
              <a:buNone/>
            </a:pPr>
            <a:r>
              <a:rPr lang="en-US" dirty="0"/>
              <a:t>BP: 180/103</a:t>
            </a:r>
          </a:p>
          <a:p>
            <a:pPr marL="0" indent="0">
              <a:buNone/>
            </a:pPr>
            <a:r>
              <a:rPr lang="en-US" dirty="0"/>
              <a:t>Pulse: 89</a:t>
            </a:r>
          </a:p>
          <a:p>
            <a:pPr marL="0" indent="0">
              <a:buNone/>
            </a:pPr>
            <a:r>
              <a:rPr lang="en-US" dirty="0"/>
              <a:t>Temp: 97.9F</a:t>
            </a:r>
          </a:p>
          <a:p>
            <a:pPr marL="0" indent="0">
              <a:buNone/>
            </a:pPr>
            <a:r>
              <a:rPr lang="en-US" dirty="0"/>
              <a:t>RR: 22</a:t>
            </a:r>
          </a:p>
          <a:p>
            <a:pPr marL="0" indent="0">
              <a:buNone/>
            </a:pPr>
            <a:r>
              <a:rPr lang="en-US" dirty="0"/>
              <a:t>SpO2: 94% room air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60101" y="1825625"/>
            <a:ext cx="32077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@0201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BP: 129/80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Pulse: 82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Temp: 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RR: 22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SpO2: 91% 4L NC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567808" y="1825625"/>
            <a:ext cx="32077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@0401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BP: 159/95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Pulse: 78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Temp: NA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RR: 21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SpO2: 98% 4L NC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360101" y="5308948"/>
            <a:ext cx="4669077" cy="8680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@0205 Received 5mg Albuterol, </a:t>
            </a:r>
            <a:r>
              <a:rPr lang="en-US" dirty="0" err="1"/>
              <a:t>Atrovent</a:t>
            </a:r>
            <a:r>
              <a:rPr lang="en-US" dirty="0"/>
              <a:t>, and Dexamethasone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8825" y="4320073"/>
            <a:ext cx="2656519" cy="5691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 Course: Initial Exam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83220"/>
            <a:ext cx="8183965" cy="3603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4009973"/>
            <a:ext cx="2310517" cy="2598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want to Know/Order?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8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1801</Words>
  <Application>Microsoft Office PowerPoint</Application>
  <PresentationFormat>Widescreen</PresentationFormat>
  <Paragraphs>227</Paragraphs>
  <Slides>43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Office Theme</vt:lpstr>
      <vt:lpstr>Shortness of Breath</vt:lpstr>
      <vt:lpstr>Chief Complaint</vt:lpstr>
      <vt:lpstr>Differentials?</vt:lpstr>
      <vt:lpstr>More History</vt:lpstr>
      <vt:lpstr>Social History</vt:lpstr>
      <vt:lpstr>Medications</vt:lpstr>
      <vt:lpstr>ED Course: Vital Signs</vt:lpstr>
      <vt:lpstr>ED Course: Initial Exam</vt:lpstr>
      <vt:lpstr>What do you want to Know/Order?</vt:lpstr>
      <vt:lpstr>ED Course: Labs/Imaging</vt:lpstr>
      <vt:lpstr>PowerPoint Presentation</vt:lpstr>
      <vt:lpstr>ED Course: Labs/Imaging</vt:lpstr>
      <vt:lpstr>ED Course: Assessment</vt:lpstr>
      <vt:lpstr>Overnight Team Physical Exam:</vt:lpstr>
      <vt:lpstr>Summary</vt:lpstr>
      <vt:lpstr>Differentials?</vt:lpstr>
      <vt:lpstr>Differentials?</vt:lpstr>
      <vt:lpstr>Day Team Assessment:</vt:lpstr>
      <vt:lpstr>CT Angio</vt:lpstr>
      <vt:lpstr>PowerPoint Presentation</vt:lpstr>
      <vt:lpstr>PowerPoint Presentation</vt:lpstr>
      <vt:lpstr>PowerPoint Presentation</vt:lpstr>
      <vt:lpstr>Pulmonology Consult @1612</vt:lpstr>
      <vt:lpstr>Pulmonology Consult @1612</vt:lpstr>
      <vt:lpstr>Echocardiogram 12/16/2018</vt:lpstr>
      <vt:lpstr>PowerPoint Presentation</vt:lpstr>
      <vt:lpstr>PowerPoint Presentation</vt:lpstr>
      <vt:lpstr>Hospital Course</vt:lpstr>
      <vt:lpstr>Hospital Course</vt:lpstr>
      <vt:lpstr>PowerPoint Presentation</vt:lpstr>
      <vt:lpstr>Pulmonary Embolism</vt:lpstr>
      <vt:lpstr>Pulmonary Embolism</vt:lpstr>
      <vt:lpstr>Epidemiology</vt:lpstr>
      <vt:lpstr>Diagnosis:</vt:lpstr>
      <vt:lpstr>What was our patient’s Well’s Score?</vt:lpstr>
      <vt:lpstr>Diagnosis</vt:lpstr>
      <vt:lpstr>Diagnosis</vt:lpstr>
      <vt:lpstr>EKG Findings</vt:lpstr>
      <vt:lpstr>PowerPoint Presentation</vt:lpstr>
      <vt:lpstr>Treatment:</vt:lpstr>
      <vt:lpstr>Choice of Anticoagulation</vt:lpstr>
      <vt:lpstr>Learning Points</vt:lpstr>
      <vt:lpstr>Bibliography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Pulmonary Embolisms: Diagnosis and Management</dc:title>
  <dc:creator>Kai Wang</dc:creator>
  <cp:lastModifiedBy>Ebelynn Skinner</cp:lastModifiedBy>
  <cp:revision>33</cp:revision>
  <dcterms:created xsi:type="dcterms:W3CDTF">2019-12-21T00:07:01Z</dcterms:created>
  <dcterms:modified xsi:type="dcterms:W3CDTF">2020-05-08T23:31:13Z</dcterms:modified>
</cp:coreProperties>
</file>