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15081250" cx="20104100"/>
  <p:notesSz cx="20104100" cy="150812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78">
          <p15:clr>
            <a:srgbClr val="A4A3A4"/>
          </p15:clr>
        </p15:guide>
        <p15:guide id="2" pos="2160">
          <p15:clr>
            <a:srgbClr val="A4A3A4"/>
          </p15:clr>
        </p15:guide>
      </p15:sldGuideLst>
    </p:ext>
    <p:ext uri="http://customooxmlschemas.google.com/">
      <go:slidesCustomData xmlns:go="http://customooxmlschemas.google.com/" r:id="rId8" roundtripDataSignature="AMtx7mjd5d3vklfO6llAirTKwPpjXgjXs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Uziel Sauced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78"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24T16:55:18.652">
    <p:pos x="8397" y="2827"/>
    <p:text>is this Hip or shoulder adductors?</p:text>
    <p:extLst>
      <p:ext uri="{C676402C-5697-4E1C-873F-D02D1690AC5C}">
        <p15:threadingInfo timeZoneBias="0"/>
      </p:ext>
      <p:ext uri="http://customooxmlschemas.google.com/">
        <go:slidesCustomData xmlns:go="http://customooxmlschemas.google.com/" commentPostId="AAAAXGX-oZU"/>
      </p:ext>
    </p:extLst>
  </p:cm>
  <p:cm authorId="0" idx="2" dt="2022-03-24T16:51:14.046">
    <p:pos x="8397" y="2927"/>
    <p:text>you can state which abx were used, people may ask</p:text>
    <p:extLst>
      <p:ext uri="{C676402C-5697-4E1C-873F-D02D1690AC5C}">
        <p15:threadingInfo timeZoneBias="0"/>
      </p:ext>
      <p:ext uri="http://customooxmlschemas.google.com/">
        <go:slidesCustomData xmlns:go="http://customooxmlschemas.google.com/" commentPostId="AAAAXGX-oZM"/>
      </p:ext>
    </p:extLst>
  </p:cm>
  <p:cm authorId="0" idx="3" dt="2022-03-24T16:52:48.929">
    <p:pos x="8397" y="3027"/>
    <p:text>insert picture of US guided injection</p:text>
    <p:extLst>
      <p:ext uri="{C676402C-5697-4E1C-873F-D02D1690AC5C}">
        <p15:threadingInfo timeZoneBias="0"/>
      </p:ext>
      <p:ext uri="http://customooxmlschemas.google.com/">
        <go:slidesCustomData xmlns:go="http://customooxmlschemas.google.com/" commentPostId="AAAAXGX-oZ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7556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387138" y="0"/>
            <a:ext cx="8712200" cy="7556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659563" y="1885950"/>
            <a:ext cx="6784975" cy="508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7258050"/>
            <a:ext cx="16084550" cy="59388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4325600"/>
            <a:ext cx="8712200" cy="7556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387138" y="14325600"/>
            <a:ext cx="8712200" cy="7556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6659563" y="1885950"/>
            <a:ext cx="6784975" cy="508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2009775" y="7258050"/>
            <a:ext cx="16084550" cy="59388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txBox="1"/>
          <p:nvPr>
            <p:ph idx="12" type="sldNum"/>
          </p:nvPr>
        </p:nvSpPr>
        <p:spPr>
          <a:xfrm>
            <a:off x="11387138" y="14325600"/>
            <a:ext cx="8712200" cy="7556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2735557" y="257141"/>
            <a:ext cx="14632984" cy="58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5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1005205" y="3468687"/>
            <a:ext cx="18093690" cy="99536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3"/>
          <p:cNvSpPr txBox="1"/>
          <p:nvPr>
            <p:ph idx="11" type="ftr"/>
          </p:nvPr>
        </p:nvSpPr>
        <p:spPr>
          <a:xfrm>
            <a:off x="6835394" y="14025563"/>
            <a:ext cx="6433312" cy="75406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0" type="dt"/>
          </p:nvPr>
        </p:nvSpPr>
        <p:spPr>
          <a:xfrm>
            <a:off x="1005205" y="14025563"/>
            <a:ext cx="4623943" cy="754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14474953" y="14025563"/>
            <a:ext cx="4623943" cy="75406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 name="Shape 24"/>
        <p:cNvGrpSpPr/>
        <p:nvPr/>
      </p:nvGrpSpPr>
      <p:grpSpPr>
        <a:xfrm>
          <a:off x="0" y="0"/>
          <a:ext cx="0" cy="0"/>
          <a:chOff x="0" y="0"/>
          <a:chExt cx="0" cy="0"/>
        </a:xfrm>
      </p:grpSpPr>
      <p:sp>
        <p:nvSpPr>
          <p:cNvPr id="25" name="Google Shape;25;p4"/>
          <p:cNvSpPr txBox="1"/>
          <p:nvPr>
            <p:ph type="ctrTitle"/>
          </p:nvPr>
        </p:nvSpPr>
        <p:spPr>
          <a:xfrm>
            <a:off x="1507807" y="4675187"/>
            <a:ext cx="17088486" cy="3167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subTitle"/>
          </p:nvPr>
        </p:nvSpPr>
        <p:spPr>
          <a:xfrm>
            <a:off x="3015615" y="8445500"/>
            <a:ext cx="14072870" cy="37703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6835394" y="14025563"/>
            <a:ext cx="6433312" cy="75406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0" type="dt"/>
          </p:nvPr>
        </p:nvSpPr>
        <p:spPr>
          <a:xfrm>
            <a:off x="1005205" y="14025563"/>
            <a:ext cx="4623943" cy="754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14474953" y="14025563"/>
            <a:ext cx="4623943" cy="75406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5"/>
          <p:cNvSpPr txBox="1"/>
          <p:nvPr>
            <p:ph type="title"/>
          </p:nvPr>
        </p:nvSpPr>
        <p:spPr>
          <a:xfrm>
            <a:off x="2735557" y="257141"/>
            <a:ext cx="14632984" cy="58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5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1005205" y="3468687"/>
            <a:ext cx="8745284" cy="99536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5"/>
          <p:cNvSpPr txBox="1"/>
          <p:nvPr>
            <p:ph idx="2" type="body"/>
          </p:nvPr>
        </p:nvSpPr>
        <p:spPr>
          <a:xfrm>
            <a:off x="10353611" y="3468687"/>
            <a:ext cx="8745284" cy="99536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11" type="ftr"/>
          </p:nvPr>
        </p:nvSpPr>
        <p:spPr>
          <a:xfrm>
            <a:off x="6835394" y="14025563"/>
            <a:ext cx="6433312" cy="75406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0" type="dt"/>
          </p:nvPr>
        </p:nvSpPr>
        <p:spPr>
          <a:xfrm>
            <a:off x="1005205" y="14025563"/>
            <a:ext cx="4623943" cy="754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14474953" y="14025563"/>
            <a:ext cx="4623943" cy="75406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6"/>
          <p:cNvSpPr txBox="1"/>
          <p:nvPr>
            <p:ph type="title"/>
          </p:nvPr>
        </p:nvSpPr>
        <p:spPr>
          <a:xfrm>
            <a:off x="2735557" y="257141"/>
            <a:ext cx="14632984" cy="584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5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1" type="ftr"/>
          </p:nvPr>
        </p:nvSpPr>
        <p:spPr>
          <a:xfrm>
            <a:off x="6835394" y="14025563"/>
            <a:ext cx="6433312" cy="75406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1005205" y="14025563"/>
            <a:ext cx="4623943" cy="754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4474953" y="14025563"/>
            <a:ext cx="4623943" cy="75406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2" name="Shape 42"/>
        <p:cNvGrpSpPr/>
        <p:nvPr/>
      </p:nvGrpSpPr>
      <p:grpSpPr>
        <a:xfrm>
          <a:off x="0" y="0"/>
          <a:ext cx="0" cy="0"/>
          <a:chOff x="0" y="0"/>
          <a:chExt cx="0" cy="0"/>
        </a:xfrm>
      </p:grpSpPr>
      <p:sp>
        <p:nvSpPr>
          <p:cNvPr id="43" name="Google Shape;43;p7"/>
          <p:cNvSpPr txBox="1"/>
          <p:nvPr>
            <p:ph idx="11" type="ftr"/>
          </p:nvPr>
        </p:nvSpPr>
        <p:spPr>
          <a:xfrm>
            <a:off x="6835394" y="14025563"/>
            <a:ext cx="6433312" cy="75406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0" type="dt"/>
          </p:nvPr>
        </p:nvSpPr>
        <p:spPr>
          <a:xfrm>
            <a:off x="1005205" y="14025563"/>
            <a:ext cx="4623943" cy="75406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14474953" y="14025563"/>
            <a:ext cx="4623943" cy="754062"/>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p:nvPr/>
        </p:nvSpPr>
        <p:spPr>
          <a:xfrm>
            <a:off x="19769030" y="1884759"/>
            <a:ext cx="335280" cy="13193394"/>
          </a:xfrm>
          <a:custGeom>
            <a:rect b="b" l="l" r="r" t="t"/>
            <a:pathLst>
              <a:path extrusionOk="0" h="13193394" w="335280">
                <a:moveTo>
                  <a:pt x="0" y="13193315"/>
                </a:moveTo>
                <a:lnTo>
                  <a:pt x="335068" y="13193315"/>
                </a:lnTo>
                <a:lnTo>
                  <a:pt x="335068" y="0"/>
                </a:lnTo>
                <a:lnTo>
                  <a:pt x="0" y="0"/>
                </a:lnTo>
                <a:lnTo>
                  <a:pt x="0" y="13193315"/>
                </a:lnTo>
                <a:close/>
              </a:path>
            </a:pathLst>
          </a:custGeom>
          <a:solidFill>
            <a:srgbClr val="D7E4B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2"/>
          <p:cNvSpPr/>
          <p:nvPr/>
        </p:nvSpPr>
        <p:spPr>
          <a:xfrm>
            <a:off x="0" y="1884759"/>
            <a:ext cx="335280" cy="13193394"/>
          </a:xfrm>
          <a:custGeom>
            <a:rect b="b" l="l" r="r" t="t"/>
            <a:pathLst>
              <a:path extrusionOk="0" h="13193394" w="335280">
                <a:moveTo>
                  <a:pt x="0" y="13193315"/>
                </a:moveTo>
                <a:lnTo>
                  <a:pt x="335062" y="13193315"/>
                </a:lnTo>
                <a:lnTo>
                  <a:pt x="335062" y="0"/>
                </a:lnTo>
                <a:lnTo>
                  <a:pt x="0" y="0"/>
                </a:lnTo>
                <a:lnTo>
                  <a:pt x="0" y="13193315"/>
                </a:lnTo>
                <a:close/>
              </a:path>
            </a:pathLst>
          </a:custGeom>
          <a:solidFill>
            <a:srgbClr val="D7E4B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2"/>
          <p:cNvSpPr/>
          <p:nvPr/>
        </p:nvSpPr>
        <p:spPr>
          <a:xfrm>
            <a:off x="0" y="0"/>
            <a:ext cx="20104100" cy="1885314"/>
          </a:xfrm>
          <a:custGeom>
            <a:rect b="b" l="l" r="r" t="t"/>
            <a:pathLst>
              <a:path extrusionOk="0" h="1885314" w="20104100">
                <a:moveTo>
                  <a:pt x="0" y="1884759"/>
                </a:moveTo>
                <a:lnTo>
                  <a:pt x="20104099" y="1884759"/>
                </a:lnTo>
                <a:lnTo>
                  <a:pt x="20104099" y="0"/>
                </a:lnTo>
                <a:lnTo>
                  <a:pt x="0" y="0"/>
                </a:lnTo>
                <a:lnTo>
                  <a:pt x="0" y="1884759"/>
                </a:lnTo>
                <a:close/>
              </a:path>
            </a:pathLst>
          </a:custGeom>
          <a:solidFill>
            <a:srgbClr val="3760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2"/>
          <p:cNvSpPr txBox="1"/>
          <p:nvPr>
            <p:ph type="title"/>
          </p:nvPr>
        </p:nvSpPr>
        <p:spPr>
          <a:xfrm>
            <a:off x="2735557" y="257141"/>
            <a:ext cx="14632984" cy="5842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650" u="none" cap="none" strike="noStrike">
                <a:solidFill>
                  <a:srgbClr val="FFFF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body"/>
          </p:nvPr>
        </p:nvSpPr>
        <p:spPr>
          <a:xfrm>
            <a:off x="1005205" y="3468687"/>
            <a:ext cx="18093690" cy="995362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2"/>
          <p:cNvSpPr txBox="1"/>
          <p:nvPr>
            <p:ph idx="11" type="ftr"/>
          </p:nvPr>
        </p:nvSpPr>
        <p:spPr>
          <a:xfrm>
            <a:off x="6835394" y="14025563"/>
            <a:ext cx="6433312" cy="75406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0" type="dt"/>
          </p:nvPr>
        </p:nvSpPr>
        <p:spPr>
          <a:xfrm>
            <a:off x="1005205" y="14025563"/>
            <a:ext cx="4623943" cy="75406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14474953" y="14025563"/>
            <a:ext cx="4623943" cy="754062"/>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nvSpPr>
        <p:spPr>
          <a:xfrm>
            <a:off x="13388055" y="11203044"/>
            <a:ext cx="61353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Septic joint arthritis is a diagnosis that cannot be missed due to its potential life-threatening nature. Etiologies include seeding of joint from bacteremia, trauma or surgery, or contiguous spread secondary to adjacent osteomyelitis. Most common pathogen is staph aureus. Treatment is emergent surgical irrigation and debridement followed by directed IV antibiotics. This case likely had a hematogenous source with various sites of seeding (shoulder, hip, toe). It is unclear as to etiology of bacteremia, though uncontrolled diabetes was a risk factor. </a:t>
            </a:r>
            <a:endParaRPr/>
          </a:p>
        </p:txBody>
      </p:sp>
      <p:sp>
        <p:nvSpPr>
          <p:cNvPr id="52" name="Google Shape;52;p1"/>
          <p:cNvSpPr txBox="1"/>
          <p:nvPr/>
        </p:nvSpPr>
        <p:spPr>
          <a:xfrm>
            <a:off x="13373425" y="2584275"/>
            <a:ext cx="6091500" cy="17547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Left deltoid pyomyositis with abscess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Left AC joint arthritis (suspected septic- neg culture)</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Complicated MSSA bacteremia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RIght hip adductor pyomyositis with abscess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Right hallux osteomyelitis </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1"/>
          <p:cNvSpPr/>
          <p:nvPr/>
        </p:nvSpPr>
        <p:spPr>
          <a:xfrm>
            <a:off x="7036700" y="2489350"/>
            <a:ext cx="5985365" cy="12490723"/>
          </a:xfrm>
          <a:custGeom>
            <a:rect b="b" l="l" r="r" t="t"/>
            <a:pathLst>
              <a:path extrusionOk="0" h="12397740" w="6030594">
                <a:moveTo>
                  <a:pt x="0" y="0"/>
                </a:moveTo>
                <a:lnTo>
                  <a:pt x="6030078" y="0"/>
                </a:lnTo>
                <a:lnTo>
                  <a:pt x="6030078" y="12397528"/>
                </a:lnTo>
                <a:lnTo>
                  <a:pt x="0" y="12397528"/>
                </a:lnTo>
                <a:lnTo>
                  <a:pt x="0" y="0"/>
                </a:lnTo>
                <a:close/>
              </a:path>
            </a:pathLst>
          </a:custGeom>
          <a:noFill/>
          <a:ln cap="flat" cmpd="sng" w="9525">
            <a:solidFill>
              <a:srgbClr val="376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
        <p:nvSpPr>
          <p:cNvPr id="54" name="Google Shape;54;p1"/>
          <p:cNvSpPr txBox="1"/>
          <p:nvPr/>
        </p:nvSpPr>
        <p:spPr>
          <a:xfrm>
            <a:off x="7086713" y="2564725"/>
            <a:ext cx="59853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latin typeface="Calibri"/>
                <a:ea typeface="Calibri"/>
                <a:cs typeface="Calibri"/>
                <a:sym typeface="Calibri"/>
              </a:rPr>
              <a:t>IMAGING</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XR Left Shoulder: </a:t>
            </a:r>
            <a:r>
              <a:rPr lang="en-US" sz="1800">
                <a:solidFill>
                  <a:schemeClr val="dk1"/>
                </a:solidFill>
                <a:latin typeface="Calibri"/>
                <a:ea typeface="Calibri"/>
                <a:cs typeface="Calibri"/>
                <a:sym typeface="Calibri"/>
              </a:rPr>
              <a:t>Moderate AC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joint degenerative changes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MRI of left shoulder:</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1) AC joint arthrosis with joint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space fluid and articular surface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erosions. Marrow edema throughout surrounding acromion and clavicle. Possible fluid collection along superior periosteal surface of the distal clavicular mid epiphysis</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2) Extensive edema in left visualized trapezius</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3) Extensive edema in posterior aspect of deltoid muscle with probable 2.5 cm complex fluid collection along its deep margin and involving adjacent infraspinatus and teres minor muscles as well as teres major muscle.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4) Subcutaneous edema over the shoulder most notably the superior and </a:t>
            </a:r>
            <a:r>
              <a:rPr lang="en-US" sz="1800">
                <a:solidFill>
                  <a:schemeClr val="dk1"/>
                </a:solidFill>
                <a:latin typeface="Calibri"/>
                <a:ea typeface="Calibri"/>
                <a:cs typeface="Calibri"/>
                <a:sym typeface="Calibri"/>
              </a:rPr>
              <a:t>posterior</a:t>
            </a:r>
            <a:r>
              <a:rPr lang="en-US" sz="1800">
                <a:solidFill>
                  <a:schemeClr val="dk1"/>
                </a:solidFill>
                <a:latin typeface="Calibri"/>
                <a:ea typeface="Calibri"/>
                <a:cs typeface="Calibri"/>
                <a:sym typeface="Calibri"/>
              </a:rPr>
              <a:t> aspects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5) Mild </a:t>
            </a:r>
            <a:r>
              <a:rPr lang="en-US" sz="1800">
                <a:solidFill>
                  <a:schemeClr val="dk1"/>
                </a:solidFill>
                <a:latin typeface="Calibri"/>
                <a:ea typeface="Calibri"/>
                <a:cs typeface="Calibri"/>
                <a:sym typeface="Calibri"/>
              </a:rPr>
              <a:t>supraspinatus</a:t>
            </a:r>
            <a:r>
              <a:rPr lang="en-US" sz="1800">
                <a:solidFill>
                  <a:schemeClr val="dk1"/>
                </a:solidFill>
                <a:latin typeface="Calibri"/>
                <a:ea typeface="Calibri"/>
                <a:cs typeface="Calibri"/>
                <a:sym typeface="Calibri"/>
              </a:rPr>
              <a:t> tendinopathy. No rotator cuff tear.</a:t>
            </a:r>
            <a:endParaRPr sz="1800">
              <a:solidFill>
                <a:schemeClr val="dk1"/>
              </a:solidFill>
              <a:latin typeface="Calibri"/>
              <a:ea typeface="Calibri"/>
              <a:cs typeface="Calibri"/>
              <a:sym typeface="Calibri"/>
            </a:endParaRPr>
          </a:p>
        </p:txBody>
      </p:sp>
      <p:sp>
        <p:nvSpPr>
          <p:cNvPr id="55" name="Google Shape;55;p1"/>
          <p:cNvSpPr txBox="1"/>
          <p:nvPr/>
        </p:nvSpPr>
        <p:spPr>
          <a:xfrm>
            <a:off x="7013975" y="11504025"/>
            <a:ext cx="2862900" cy="3140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800">
                <a:solidFill>
                  <a:schemeClr val="dk1"/>
                </a:solidFill>
                <a:latin typeface="Calibri"/>
                <a:ea typeface="Calibri"/>
                <a:cs typeface="Calibri"/>
                <a:sym typeface="Calibri"/>
              </a:rPr>
              <a:t>Ultrasound guided CSI:</a:t>
            </a:r>
            <a:endParaRPr b="1"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Needle (N)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injection seen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within the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bicipital</a:t>
            </a:r>
            <a:r>
              <a:rPr lang="en-US" sz="1800">
                <a:solidFill>
                  <a:schemeClr val="dk1"/>
                </a:solidFill>
                <a:latin typeface="Calibri"/>
                <a:ea typeface="Calibri"/>
                <a:cs typeface="Calibri"/>
                <a:sym typeface="Calibri"/>
              </a:rPr>
              <a:t> groove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(G), adjacent to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the long head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of </a:t>
            </a:r>
            <a:r>
              <a:rPr lang="en-US" sz="1800">
                <a:solidFill>
                  <a:schemeClr val="dk1"/>
                </a:solidFill>
                <a:latin typeface="Calibri"/>
                <a:ea typeface="Calibri"/>
                <a:cs typeface="Calibri"/>
                <a:sym typeface="Calibri"/>
              </a:rPr>
              <a:t>the</a:t>
            </a:r>
            <a:r>
              <a:rPr lang="en-US" sz="1800">
                <a:solidFill>
                  <a:schemeClr val="dk1"/>
                </a:solidFill>
                <a:latin typeface="Calibri"/>
                <a:ea typeface="Calibri"/>
                <a:cs typeface="Calibri"/>
                <a:sym typeface="Calibri"/>
              </a:rPr>
              <a:t> biceps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800">
                <a:solidFill>
                  <a:schemeClr val="dk1"/>
                </a:solidFill>
                <a:latin typeface="Calibri"/>
                <a:ea typeface="Calibri"/>
                <a:cs typeface="Calibri"/>
                <a:sym typeface="Calibri"/>
              </a:rPr>
              <a:t>tendon (BT)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1800">
              <a:latin typeface="Times New Roman"/>
              <a:ea typeface="Times New Roman"/>
              <a:cs typeface="Times New Roman"/>
              <a:sym typeface="Times New Roman"/>
            </a:endParaRPr>
          </a:p>
        </p:txBody>
      </p:sp>
      <p:sp>
        <p:nvSpPr>
          <p:cNvPr id="56" name="Google Shape;56;p1"/>
          <p:cNvSpPr/>
          <p:nvPr/>
        </p:nvSpPr>
        <p:spPr>
          <a:xfrm>
            <a:off x="13384366" y="2211176"/>
            <a:ext cx="6181359" cy="11591887"/>
          </a:xfrm>
          <a:custGeom>
            <a:rect b="b" l="l" r="r" t="t"/>
            <a:pathLst>
              <a:path extrusionOk="0" h="12397740" w="6030594">
                <a:moveTo>
                  <a:pt x="0" y="0"/>
                </a:moveTo>
                <a:lnTo>
                  <a:pt x="6030078" y="0"/>
                </a:lnTo>
                <a:lnTo>
                  <a:pt x="6030078" y="12397528"/>
                </a:lnTo>
                <a:lnTo>
                  <a:pt x="0" y="12397528"/>
                </a:lnTo>
                <a:lnTo>
                  <a:pt x="0" y="0"/>
                </a:lnTo>
                <a:close/>
              </a:path>
            </a:pathLst>
          </a:custGeom>
          <a:noFill/>
          <a:ln cap="flat" cmpd="sng" w="9525">
            <a:solidFill>
              <a:srgbClr val="376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
        <p:nvSpPr>
          <p:cNvPr id="57" name="Google Shape;57;p1"/>
          <p:cNvSpPr/>
          <p:nvPr/>
        </p:nvSpPr>
        <p:spPr>
          <a:xfrm>
            <a:off x="808250" y="2564725"/>
            <a:ext cx="6090900" cy="12397740"/>
          </a:xfrm>
          <a:custGeom>
            <a:rect b="b" l="l" r="r" t="t"/>
            <a:pathLst>
              <a:path extrusionOk="0" h="12397740" w="6030594">
                <a:moveTo>
                  <a:pt x="0" y="0"/>
                </a:moveTo>
                <a:lnTo>
                  <a:pt x="6030078" y="0"/>
                </a:lnTo>
                <a:lnTo>
                  <a:pt x="6030078" y="12397528"/>
                </a:lnTo>
                <a:lnTo>
                  <a:pt x="0" y="12397528"/>
                </a:lnTo>
                <a:lnTo>
                  <a:pt x="0" y="0"/>
                </a:lnTo>
                <a:close/>
              </a:path>
            </a:pathLst>
          </a:custGeom>
          <a:noFill/>
          <a:ln cap="flat" cmpd="sng" w="9525">
            <a:solidFill>
              <a:srgbClr val="37609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
        <p:nvSpPr>
          <p:cNvPr id="58" name="Google Shape;58;p1"/>
          <p:cNvSpPr txBox="1"/>
          <p:nvPr>
            <p:ph type="title"/>
          </p:nvPr>
        </p:nvSpPr>
        <p:spPr>
          <a:xfrm>
            <a:off x="2508251" y="149225"/>
            <a:ext cx="14554200" cy="576439"/>
          </a:xfrm>
          <a:prstGeom prst="rect">
            <a:avLst/>
          </a:prstGeom>
          <a:noFill/>
          <a:ln>
            <a:noFill/>
          </a:ln>
        </p:spPr>
        <p:txBody>
          <a:bodyPr anchorCtr="0" anchor="t" bIns="0" lIns="0" spcFirstLastPara="1" rIns="0" wrap="square" tIns="14600">
            <a:spAutoFit/>
          </a:bodyPr>
          <a:lstStyle/>
          <a:p>
            <a:pPr indent="0" lvl="0" marL="12700" rtl="0" algn="ctr">
              <a:lnSpc>
                <a:spcPct val="100000"/>
              </a:lnSpc>
              <a:spcBef>
                <a:spcPts val="0"/>
              </a:spcBef>
              <a:spcAft>
                <a:spcPts val="0"/>
              </a:spcAft>
              <a:buNone/>
            </a:pPr>
            <a:r>
              <a:rPr b="0" lang="en-US"/>
              <a:t>My Lovely Shoulder Lumps: A Case of Shoulder Pain, Check It Out!</a:t>
            </a:r>
            <a:endParaRPr sz="3400"/>
          </a:p>
        </p:txBody>
      </p:sp>
      <p:sp>
        <p:nvSpPr>
          <p:cNvPr id="59" name="Google Shape;59;p1"/>
          <p:cNvSpPr txBox="1"/>
          <p:nvPr/>
        </p:nvSpPr>
        <p:spPr>
          <a:xfrm>
            <a:off x="2863525" y="784050"/>
            <a:ext cx="13864200" cy="858900"/>
          </a:xfrm>
          <a:prstGeom prst="rect">
            <a:avLst/>
          </a:prstGeom>
          <a:noFill/>
          <a:ln>
            <a:noFill/>
          </a:ln>
        </p:spPr>
        <p:txBody>
          <a:bodyPr anchorCtr="0" anchor="t" bIns="0" lIns="0" spcFirstLastPara="1" rIns="0" wrap="square" tIns="12050">
            <a:spAutoFit/>
          </a:bodyPr>
          <a:lstStyle/>
          <a:p>
            <a:pPr indent="0" lvl="0" marL="635" marR="0" rtl="0" algn="ctr">
              <a:lnSpc>
                <a:spcPct val="100000"/>
              </a:lnSpc>
              <a:spcBef>
                <a:spcPts val="0"/>
              </a:spcBef>
              <a:spcAft>
                <a:spcPts val="0"/>
              </a:spcAft>
              <a:buNone/>
            </a:pPr>
            <a:r>
              <a:rPr lang="en-US" sz="2700">
                <a:solidFill>
                  <a:srgbClr val="EBF1DE"/>
                </a:solidFill>
                <a:latin typeface="Calibri"/>
                <a:ea typeface="Calibri"/>
                <a:cs typeface="Calibri"/>
                <a:sym typeface="Calibri"/>
              </a:rPr>
              <a:t>Nha Truong DO/MPH, Derrick Nguyen DO, Samnisola George MD, Tri Mai MD, Uziel Sauceda MD</a:t>
            </a:r>
            <a:endParaRPr sz="2700"/>
          </a:p>
          <a:p>
            <a:pPr indent="0" lvl="0" marL="635" marR="0" rtl="0" algn="ctr">
              <a:lnSpc>
                <a:spcPct val="100000"/>
              </a:lnSpc>
              <a:spcBef>
                <a:spcPts val="0"/>
              </a:spcBef>
              <a:spcAft>
                <a:spcPts val="0"/>
              </a:spcAft>
              <a:buNone/>
            </a:pPr>
            <a:r>
              <a:rPr lang="en-US" sz="2800">
                <a:solidFill>
                  <a:srgbClr val="FFFF00"/>
                </a:solidFill>
                <a:latin typeface="Calibri"/>
                <a:ea typeface="Calibri"/>
                <a:cs typeface="Calibri"/>
                <a:sym typeface="Calibri"/>
              </a:rPr>
              <a:t>RUHS/UCR Sports Medicine Program</a:t>
            </a:r>
            <a:endParaRPr sz="2600">
              <a:solidFill>
                <a:srgbClr val="FFFF00"/>
              </a:solidFill>
              <a:latin typeface="Calibri"/>
              <a:ea typeface="Calibri"/>
              <a:cs typeface="Calibri"/>
              <a:sym typeface="Calibri"/>
            </a:endParaRPr>
          </a:p>
        </p:txBody>
      </p:sp>
      <p:sp>
        <p:nvSpPr>
          <p:cNvPr id="60" name="Google Shape;60;p1"/>
          <p:cNvSpPr txBox="1"/>
          <p:nvPr/>
        </p:nvSpPr>
        <p:spPr>
          <a:xfrm>
            <a:off x="814411" y="12914874"/>
            <a:ext cx="6031200" cy="377100"/>
          </a:xfrm>
          <a:prstGeom prst="rect">
            <a:avLst/>
          </a:prstGeom>
          <a:solidFill>
            <a:srgbClr val="385D8A"/>
          </a:solidFill>
          <a:ln>
            <a:noFill/>
          </a:ln>
        </p:spPr>
        <p:txBody>
          <a:bodyPr anchorCtr="0" anchor="t" bIns="0" lIns="0" spcFirstLastPara="1" rIns="0" wrap="square" tIns="0">
            <a:spAutoFit/>
          </a:bodyPr>
          <a:lstStyle/>
          <a:p>
            <a:pPr indent="0" lvl="0" marL="1984375" marR="0" rtl="0" algn="l">
              <a:lnSpc>
                <a:spcPct val="102857"/>
              </a:lnSpc>
              <a:spcBef>
                <a:spcPts val="0"/>
              </a:spcBef>
              <a:spcAft>
                <a:spcPts val="0"/>
              </a:spcAft>
              <a:buNone/>
            </a:pPr>
            <a:r>
              <a:rPr b="1" lang="en-US" sz="2450">
                <a:solidFill>
                  <a:srgbClr val="FFFF00"/>
                </a:solidFill>
                <a:latin typeface="Calibri"/>
                <a:ea typeface="Calibri"/>
                <a:cs typeface="Calibri"/>
                <a:sym typeface="Calibri"/>
              </a:rPr>
              <a:t>OBJECTIVE</a:t>
            </a:r>
            <a:endParaRPr sz="2450">
              <a:solidFill>
                <a:schemeClr val="dk1"/>
              </a:solidFill>
              <a:latin typeface="Calibri"/>
              <a:ea typeface="Calibri"/>
              <a:cs typeface="Calibri"/>
              <a:sym typeface="Calibri"/>
            </a:endParaRPr>
          </a:p>
        </p:txBody>
      </p:sp>
      <p:sp>
        <p:nvSpPr>
          <p:cNvPr id="61" name="Google Shape;61;p1"/>
          <p:cNvSpPr txBox="1"/>
          <p:nvPr/>
        </p:nvSpPr>
        <p:spPr>
          <a:xfrm>
            <a:off x="13374898" y="4120083"/>
            <a:ext cx="6176700" cy="377100"/>
          </a:xfrm>
          <a:prstGeom prst="rect">
            <a:avLst/>
          </a:prstGeom>
          <a:solidFill>
            <a:srgbClr val="385D8A"/>
          </a:solidFill>
          <a:ln>
            <a:noFill/>
          </a:ln>
        </p:spPr>
        <p:txBody>
          <a:bodyPr anchorCtr="0" anchor="t" bIns="0" lIns="0" spcFirstLastPara="1" rIns="0" wrap="square" tIns="0">
            <a:spAutoFit/>
          </a:bodyPr>
          <a:lstStyle/>
          <a:p>
            <a:pPr indent="0" lvl="0" marL="1818639" marR="0" rtl="0" algn="l">
              <a:lnSpc>
                <a:spcPct val="103061"/>
              </a:lnSpc>
              <a:spcBef>
                <a:spcPts val="0"/>
              </a:spcBef>
              <a:spcAft>
                <a:spcPts val="0"/>
              </a:spcAft>
              <a:buNone/>
            </a:pPr>
            <a:r>
              <a:rPr b="1" lang="en-US" sz="2450">
                <a:solidFill>
                  <a:srgbClr val="FFFF00"/>
                </a:solidFill>
                <a:latin typeface="Calibri"/>
                <a:ea typeface="Calibri"/>
                <a:cs typeface="Calibri"/>
                <a:sym typeface="Calibri"/>
              </a:rPr>
              <a:t>TREATMENT COURSE</a:t>
            </a:r>
            <a:endParaRPr sz="2450">
              <a:solidFill>
                <a:schemeClr val="dk1"/>
              </a:solidFill>
              <a:latin typeface="Calibri"/>
              <a:ea typeface="Calibri"/>
              <a:cs typeface="Calibri"/>
              <a:sym typeface="Calibri"/>
            </a:endParaRPr>
          </a:p>
        </p:txBody>
      </p:sp>
      <p:sp>
        <p:nvSpPr>
          <p:cNvPr id="62" name="Google Shape;62;p1"/>
          <p:cNvSpPr txBox="1"/>
          <p:nvPr/>
        </p:nvSpPr>
        <p:spPr>
          <a:xfrm>
            <a:off x="778150" y="2187625"/>
            <a:ext cx="6115800" cy="377100"/>
          </a:xfrm>
          <a:prstGeom prst="rect">
            <a:avLst/>
          </a:prstGeom>
          <a:solidFill>
            <a:srgbClr val="385D8A"/>
          </a:solidFill>
          <a:ln>
            <a:noFill/>
          </a:ln>
        </p:spPr>
        <p:txBody>
          <a:bodyPr anchorCtr="0" anchor="t" bIns="0" lIns="0" spcFirstLastPara="1" rIns="0" wrap="square" tIns="0">
            <a:spAutoFit/>
          </a:bodyPr>
          <a:lstStyle/>
          <a:p>
            <a:pPr indent="0" lvl="0" marL="1775460" marR="0" rtl="0" algn="l">
              <a:lnSpc>
                <a:spcPct val="102857"/>
              </a:lnSpc>
              <a:spcBef>
                <a:spcPts val="0"/>
              </a:spcBef>
              <a:spcAft>
                <a:spcPts val="0"/>
              </a:spcAft>
              <a:buNone/>
            </a:pPr>
            <a:r>
              <a:rPr b="1" lang="en-US" sz="2450">
                <a:solidFill>
                  <a:srgbClr val="FFFF00"/>
                </a:solidFill>
                <a:latin typeface="Calibri"/>
                <a:ea typeface="Calibri"/>
                <a:cs typeface="Calibri"/>
                <a:sym typeface="Calibri"/>
              </a:rPr>
              <a:t>CASE DESCRIPTION</a:t>
            </a:r>
            <a:endParaRPr/>
          </a:p>
        </p:txBody>
      </p:sp>
      <p:sp>
        <p:nvSpPr>
          <p:cNvPr id="63" name="Google Shape;63;p1"/>
          <p:cNvSpPr/>
          <p:nvPr/>
        </p:nvSpPr>
        <p:spPr>
          <a:xfrm>
            <a:off x="13395275" y="14214801"/>
            <a:ext cx="6182011" cy="739737"/>
          </a:xfrm>
          <a:custGeom>
            <a:rect b="b" l="l" r="r" t="t"/>
            <a:pathLst>
              <a:path extrusionOk="0" h="1395730" w="6031230">
                <a:moveTo>
                  <a:pt x="0" y="0"/>
                </a:moveTo>
                <a:lnTo>
                  <a:pt x="6031230" y="0"/>
                </a:lnTo>
                <a:lnTo>
                  <a:pt x="6031230" y="1395611"/>
                </a:lnTo>
                <a:lnTo>
                  <a:pt x="0" y="1395611"/>
                </a:lnTo>
                <a:lnTo>
                  <a:pt x="0" y="0"/>
                </a:lnTo>
                <a:close/>
              </a:path>
            </a:pathLst>
          </a:custGeom>
          <a:noFill/>
          <a:ln cap="flat" cmpd="sng" w="9525">
            <a:solidFill>
              <a:srgbClr val="376092"/>
            </a:solidFill>
            <a:prstDash val="solid"/>
            <a:round/>
            <a:headEnd len="sm" w="sm" type="none"/>
            <a:tailEnd len="sm" w="sm" type="none"/>
          </a:ln>
        </p:spPr>
        <p:txBody>
          <a:bodyPr anchorCtr="0" anchor="t" bIns="0" lIns="0" spcFirstLastPara="1" rIns="0" wrap="square" tIns="0">
            <a:noAutofit/>
          </a:bodyPr>
          <a:lstStyle/>
          <a:p>
            <a:pPr indent="-279400" lvl="0" marL="457200" marR="0" rtl="0" algn="l">
              <a:spcBef>
                <a:spcPts val="0"/>
              </a:spcBef>
              <a:spcAft>
                <a:spcPts val="0"/>
              </a:spcAft>
              <a:buClr>
                <a:schemeClr val="dk1"/>
              </a:buClr>
              <a:buSzPts val="800"/>
              <a:buChar char="●"/>
            </a:pPr>
            <a:r>
              <a:rPr lang="en-US" sz="800">
                <a:solidFill>
                  <a:schemeClr val="dk1"/>
                </a:solidFill>
                <a:highlight>
                  <a:srgbClr val="FFFFFF"/>
                </a:highlight>
              </a:rPr>
              <a:t>Orthobullets.com. 2022. </a:t>
            </a:r>
            <a:r>
              <a:rPr i="1" lang="en-US" sz="800">
                <a:solidFill>
                  <a:schemeClr val="dk1"/>
                </a:solidFill>
                <a:highlight>
                  <a:srgbClr val="FFFFFF"/>
                </a:highlight>
              </a:rPr>
              <a:t>Septic Arthritis - Adult - Trauma - Orthobullets</a:t>
            </a:r>
            <a:r>
              <a:rPr lang="en-US" sz="800">
                <a:solidFill>
                  <a:schemeClr val="dk1"/>
                </a:solidFill>
                <a:highlight>
                  <a:srgbClr val="FFFFFF"/>
                </a:highlight>
              </a:rPr>
              <a:t>. [online] Available at: &lt;https://www.orthobullets.com/trauma/1058/septic-arthritis--adult&gt; [Accessed 20 March 2022].</a:t>
            </a:r>
            <a:endParaRPr sz="800">
              <a:solidFill>
                <a:schemeClr val="dk1"/>
              </a:solidFill>
              <a:highlight>
                <a:srgbClr val="FFFFFF"/>
              </a:highlight>
            </a:endParaRPr>
          </a:p>
          <a:p>
            <a:pPr indent="-279400" lvl="0" marL="457200" marR="0" rtl="0" algn="l">
              <a:spcBef>
                <a:spcPts val="0"/>
              </a:spcBef>
              <a:spcAft>
                <a:spcPts val="0"/>
              </a:spcAft>
              <a:buClr>
                <a:schemeClr val="dk1"/>
              </a:buClr>
              <a:buSzPts val="800"/>
              <a:buChar char="●"/>
            </a:pPr>
            <a:r>
              <a:rPr lang="en-US" sz="800">
                <a:solidFill>
                  <a:schemeClr val="dk1"/>
                </a:solidFill>
                <a:highlight>
                  <a:srgbClr val="FFFFFF"/>
                </a:highlight>
              </a:rPr>
              <a:t>Uptodate.com. 2022. </a:t>
            </a:r>
            <a:r>
              <a:rPr i="1" lang="en-US" sz="800">
                <a:solidFill>
                  <a:schemeClr val="dk1"/>
                </a:solidFill>
                <a:highlight>
                  <a:srgbClr val="FFFFFF"/>
                </a:highlight>
              </a:rPr>
              <a:t>UpToDate</a:t>
            </a:r>
            <a:r>
              <a:rPr lang="en-US" sz="800">
                <a:solidFill>
                  <a:schemeClr val="dk1"/>
                </a:solidFill>
                <a:highlight>
                  <a:srgbClr val="FFFFFF"/>
                </a:highlight>
              </a:rPr>
              <a:t>. [online] Available at: &lt;https://www.uptodate.com/contents/septic-arthritis-in-adults&gt; [Accessed 20 March 2022].</a:t>
            </a:r>
            <a:endParaRPr sz="800">
              <a:solidFill>
                <a:schemeClr val="dk1"/>
              </a:solidFill>
              <a:highlight>
                <a:srgbClr val="FFFFFF"/>
              </a:highlight>
            </a:endParaRPr>
          </a:p>
          <a:p>
            <a:pPr indent="-279400" lvl="0" marL="457200" marR="0" rtl="0" algn="l">
              <a:spcBef>
                <a:spcPts val="0"/>
              </a:spcBef>
              <a:spcAft>
                <a:spcPts val="0"/>
              </a:spcAft>
              <a:buClr>
                <a:schemeClr val="dk1"/>
              </a:buClr>
              <a:buSzPts val="800"/>
              <a:buChar char="●"/>
            </a:pPr>
            <a:r>
              <a:rPr lang="en-US" sz="800">
                <a:solidFill>
                  <a:schemeClr val="dk1"/>
                </a:solidFill>
                <a:highlight>
                  <a:srgbClr val="FFFFFF"/>
                </a:highlight>
              </a:rPr>
              <a:t>Steinmetz RG, Maupin JJ, Smith JN, White CB. Septic arthritis of the acromioclavicular joint: a case series and review of the literature. Shoulder &amp; Elbow. 2020;12(4):272-283. doi:10.1177/1758573218815289</a:t>
            </a:r>
            <a:endParaRPr sz="800">
              <a:solidFill>
                <a:schemeClr val="dk1"/>
              </a:solidFill>
              <a:highlight>
                <a:srgbClr val="FFFFFF"/>
              </a:highlight>
            </a:endParaRPr>
          </a:p>
          <a:p>
            <a:pPr indent="0" lvl="0" marL="914400" marR="0" rtl="0" algn="l">
              <a:spcBef>
                <a:spcPts val="0"/>
              </a:spcBef>
              <a:spcAft>
                <a:spcPts val="0"/>
              </a:spcAft>
              <a:buNone/>
            </a:pPr>
            <a:r>
              <a:t/>
            </a:r>
            <a:endParaRPr sz="800">
              <a:solidFill>
                <a:schemeClr val="dk1"/>
              </a:solidFill>
              <a:highlight>
                <a:srgbClr val="FFFFFF"/>
              </a:highlight>
            </a:endParaRPr>
          </a:p>
        </p:txBody>
      </p:sp>
      <p:sp>
        <p:nvSpPr>
          <p:cNvPr id="64" name="Google Shape;64;p1"/>
          <p:cNvSpPr txBox="1"/>
          <p:nvPr/>
        </p:nvSpPr>
        <p:spPr>
          <a:xfrm>
            <a:off x="13373350" y="13813375"/>
            <a:ext cx="6204000" cy="377100"/>
          </a:xfrm>
          <a:prstGeom prst="rect">
            <a:avLst/>
          </a:prstGeom>
          <a:solidFill>
            <a:srgbClr val="385D8A"/>
          </a:solidFill>
          <a:ln>
            <a:noFill/>
          </a:ln>
        </p:spPr>
        <p:txBody>
          <a:bodyPr anchorCtr="0" anchor="t" bIns="0" lIns="0" spcFirstLastPara="1" rIns="0" wrap="square" tIns="0">
            <a:spAutoFit/>
          </a:bodyPr>
          <a:lstStyle/>
          <a:p>
            <a:pPr indent="0" lvl="0" marL="0" marR="0" rtl="0" algn="ctr">
              <a:lnSpc>
                <a:spcPct val="102857"/>
              </a:lnSpc>
              <a:spcBef>
                <a:spcPts val="0"/>
              </a:spcBef>
              <a:spcAft>
                <a:spcPts val="0"/>
              </a:spcAft>
              <a:buNone/>
            </a:pPr>
            <a:r>
              <a:rPr b="1" lang="en-US" sz="2450">
                <a:solidFill>
                  <a:srgbClr val="FFFF00"/>
                </a:solidFill>
                <a:latin typeface="Calibri"/>
                <a:ea typeface="Calibri"/>
                <a:cs typeface="Calibri"/>
                <a:sym typeface="Calibri"/>
              </a:rPr>
              <a:t>REFERENCES</a:t>
            </a:r>
            <a:endParaRPr sz="2450">
              <a:solidFill>
                <a:schemeClr val="dk1"/>
              </a:solidFill>
              <a:latin typeface="Calibri"/>
              <a:ea typeface="Calibri"/>
              <a:cs typeface="Calibri"/>
              <a:sym typeface="Calibri"/>
            </a:endParaRPr>
          </a:p>
        </p:txBody>
      </p:sp>
      <p:sp>
        <p:nvSpPr>
          <p:cNvPr id="65" name="Google Shape;65;p1"/>
          <p:cNvSpPr/>
          <p:nvPr/>
        </p:nvSpPr>
        <p:spPr>
          <a:xfrm>
            <a:off x="491434" y="177308"/>
            <a:ext cx="1357395" cy="136298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1"/>
          <p:cNvSpPr/>
          <p:nvPr/>
        </p:nvSpPr>
        <p:spPr>
          <a:xfrm>
            <a:off x="17983903" y="177808"/>
            <a:ext cx="1482214" cy="146245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1"/>
          <p:cNvSpPr/>
          <p:nvPr/>
        </p:nvSpPr>
        <p:spPr>
          <a:xfrm>
            <a:off x="7013963" y="2187862"/>
            <a:ext cx="6031230" cy="314325"/>
          </a:xfrm>
          <a:custGeom>
            <a:rect b="b" l="l" r="r" t="t"/>
            <a:pathLst>
              <a:path extrusionOk="0" h="314325" w="6031230">
                <a:moveTo>
                  <a:pt x="0" y="0"/>
                </a:moveTo>
                <a:lnTo>
                  <a:pt x="6031229" y="0"/>
                </a:lnTo>
                <a:lnTo>
                  <a:pt x="6031229" y="314126"/>
                </a:lnTo>
                <a:lnTo>
                  <a:pt x="0" y="314126"/>
                </a:lnTo>
                <a:lnTo>
                  <a:pt x="0" y="0"/>
                </a:lnTo>
                <a:close/>
              </a:path>
            </a:pathLst>
          </a:custGeom>
          <a:solidFill>
            <a:srgbClr val="37609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rgbClr val="FFFF00"/>
              </a:solidFill>
              <a:latin typeface="Calibri"/>
              <a:ea typeface="Calibri"/>
              <a:cs typeface="Calibri"/>
              <a:sym typeface="Calibri"/>
            </a:endParaRPr>
          </a:p>
        </p:txBody>
      </p:sp>
      <p:sp>
        <p:nvSpPr>
          <p:cNvPr id="68" name="Google Shape;68;p1"/>
          <p:cNvSpPr/>
          <p:nvPr/>
        </p:nvSpPr>
        <p:spPr>
          <a:xfrm>
            <a:off x="7094794" y="2187626"/>
            <a:ext cx="5906404" cy="323422"/>
          </a:xfrm>
          <a:custGeom>
            <a:rect b="b" l="l" r="r" t="t"/>
            <a:pathLst>
              <a:path extrusionOk="0" h="314325" w="6031230">
                <a:moveTo>
                  <a:pt x="0" y="0"/>
                </a:moveTo>
                <a:lnTo>
                  <a:pt x="6031230" y="0"/>
                </a:lnTo>
                <a:lnTo>
                  <a:pt x="6031230" y="314126"/>
                </a:lnTo>
                <a:lnTo>
                  <a:pt x="0" y="314126"/>
                </a:lnTo>
                <a:lnTo>
                  <a:pt x="0" y="0"/>
                </a:lnTo>
                <a:close/>
              </a:path>
            </a:pathLst>
          </a:custGeom>
          <a:noFill/>
          <a:ln cap="flat" cmpd="sng" w="9525">
            <a:solidFill>
              <a:srgbClr val="385D8A"/>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1" lang="en-US" sz="2450">
                <a:solidFill>
                  <a:srgbClr val="FFFF00"/>
                </a:solidFill>
                <a:latin typeface="Calibri"/>
                <a:ea typeface="Calibri"/>
                <a:cs typeface="Calibri"/>
                <a:sym typeface="Calibri"/>
              </a:rPr>
              <a:t>OBJECTIVE</a:t>
            </a:r>
            <a:endParaRPr b="1" sz="2450">
              <a:solidFill>
                <a:srgbClr val="FFFF00"/>
              </a:solidFill>
              <a:latin typeface="Calibri"/>
              <a:ea typeface="Calibri"/>
              <a:cs typeface="Calibri"/>
              <a:sym typeface="Calibri"/>
            </a:endParaRPr>
          </a:p>
        </p:txBody>
      </p:sp>
      <p:sp>
        <p:nvSpPr>
          <p:cNvPr id="69" name="Google Shape;69;p1"/>
          <p:cNvSpPr txBox="1"/>
          <p:nvPr/>
        </p:nvSpPr>
        <p:spPr>
          <a:xfrm>
            <a:off x="13373400" y="10864732"/>
            <a:ext cx="6135300" cy="377100"/>
          </a:xfrm>
          <a:prstGeom prst="rect">
            <a:avLst/>
          </a:prstGeom>
          <a:solidFill>
            <a:srgbClr val="385D8A"/>
          </a:solidFill>
          <a:ln>
            <a:noFill/>
          </a:ln>
        </p:spPr>
        <p:txBody>
          <a:bodyPr anchorCtr="0" anchor="t" bIns="0" lIns="0" spcFirstLastPara="1" rIns="0" wrap="square" tIns="0">
            <a:spAutoFit/>
          </a:bodyPr>
          <a:lstStyle/>
          <a:p>
            <a:pPr indent="0" lvl="0" marL="0" marR="0" rtl="0" algn="ctr">
              <a:lnSpc>
                <a:spcPct val="102857"/>
              </a:lnSpc>
              <a:spcBef>
                <a:spcPts val="0"/>
              </a:spcBef>
              <a:spcAft>
                <a:spcPts val="0"/>
              </a:spcAft>
              <a:buNone/>
            </a:pPr>
            <a:r>
              <a:rPr b="1" lang="en-US" sz="2450">
                <a:solidFill>
                  <a:srgbClr val="FFFF00"/>
                </a:solidFill>
                <a:latin typeface="Calibri"/>
                <a:ea typeface="Calibri"/>
                <a:cs typeface="Calibri"/>
                <a:sym typeface="Calibri"/>
              </a:rPr>
              <a:t>DISCUSSION</a:t>
            </a:r>
            <a:endParaRPr sz="2450">
              <a:solidFill>
                <a:schemeClr val="dk1"/>
              </a:solidFill>
              <a:latin typeface="Calibri"/>
              <a:ea typeface="Calibri"/>
              <a:cs typeface="Calibri"/>
              <a:sym typeface="Calibri"/>
            </a:endParaRPr>
          </a:p>
        </p:txBody>
      </p:sp>
      <p:sp>
        <p:nvSpPr>
          <p:cNvPr id="70" name="Google Shape;70;p1"/>
          <p:cNvSpPr txBox="1"/>
          <p:nvPr/>
        </p:nvSpPr>
        <p:spPr>
          <a:xfrm>
            <a:off x="766775" y="2641150"/>
            <a:ext cx="6023400" cy="36942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52 M with PMHx of HTN, DM (Hb A1C 9.8%), diabetic foot ulcers, and alcohol abuse presents to Emergency department w/ left shoulder pain, </a:t>
            </a:r>
            <a:r>
              <a:rPr lang="en-US" sz="1800">
                <a:solidFill>
                  <a:schemeClr val="dk1"/>
                </a:solidFill>
                <a:latin typeface="Calibri"/>
                <a:ea typeface="Calibri"/>
                <a:cs typeface="Calibri"/>
                <a:sym typeface="Calibri"/>
              </a:rPr>
              <a:t>right hip pain </a:t>
            </a:r>
            <a:r>
              <a:rPr lang="en-US" sz="1800">
                <a:solidFill>
                  <a:schemeClr val="dk1"/>
                </a:solidFill>
                <a:latin typeface="Calibri"/>
                <a:ea typeface="Calibri"/>
                <a:cs typeface="Calibri"/>
                <a:sym typeface="Calibri"/>
              </a:rPr>
              <a:t>and </a:t>
            </a:r>
            <a:r>
              <a:rPr lang="en-US" sz="1800">
                <a:solidFill>
                  <a:schemeClr val="dk1"/>
                </a:solidFill>
                <a:latin typeface="Calibri"/>
                <a:ea typeface="Calibri"/>
                <a:cs typeface="Calibri"/>
                <a:sym typeface="Calibri"/>
              </a:rPr>
              <a:t>right foot pain</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 recurrent falls 2/2 </a:t>
            </a:r>
            <a:r>
              <a:rPr lang="en-US" sz="1800">
                <a:solidFill>
                  <a:schemeClr val="dk1"/>
                </a:solidFill>
                <a:latin typeface="Calibri"/>
                <a:ea typeface="Calibri"/>
                <a:cs typeface="Calibri"/>
                <a:sym typeface="Calibri"/>
              </a:rPr>
              <a:t>alcohol</a:t>
            </a:r>
            <a:r>
              <a:rPr lang="en-US" sz="1800">
                <a:solidFill>
                  <a:schemeClr val="dk1"/>
                </a:solidFill>
                <a:latin typeface="Calibri"/>
                <a:ea typeface="Calibri"/>
                <a:cs typeface="Calibri"/>
                <a:sym typeface="Calibri"/>
              </a:rPr>
              <a:t> intoxication with LOC 2 days prior to presentation.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Left shoulder pain is located at the base of neck over the trapezius and extends to the posterior aspect of the left shoulder and feels like it is “going to fall out of place”.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 Hip pain mainly in the posterior aspect and has been able to ambulate but with a limp.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He denies IV drug use. Last drink was on day of presentation.</a:t>
            </a:r>
            <a:endParaRPr sz="2000">
              <a:solidFill>
                <a:schemeClr val="dk1"/>
              </a:solidFill>
              <a:latin typeface="Calibri"/>
              <a:ea typeface="Calibri"/>
              <a:cs typeface="Calibri"/>
              <a:sym typeface="Calibri"/>
            </a:endParaRPr>
          </a:p>
        </p:txBody>
      </p:sp>
      <p:sp>
        <p:nvSpPr>
          <p:cNvPr id="71" name="Google Shape;71;p1"/>
          <p:cNvSpPr txBox="1"/>
          <p:nvPr/>
        </p:nvSpPr>
        <p:spPr>
          <a:xfrm>
            <a:off x="807950" y="13291975"/>
            <a:ext cx="6031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LABS</a:t>
            </a:r>
            <a:r>
              <a:rPr b="1"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Hematology</a:t>
            </a:r>
            <a:r>
              <a:rPr lang="en-US" sz="1800">
                <a:solidFill>
                  <a:schemeClr val="dk1"/>
                </a:solidFill>
                <a:latin typeface="Calibri"/>
                <a:ea typeface="Calibri"/>
                <a:cs typeface="Calibri"/>
                <a:sym typeface="Calibri"/>
              </a:rPr>
              <a:t>: WBC 8.4, Neut 83.2%, lymph 8.6%, mon 7.7%, eosin 0.3%, baso 0.2%, Hgb/hct 11.1/32.7, MCV 100.8, INR 1.3, </a:t>
            </a:r>
            <a:r>
              <a:rPr lang="en-US" sz="1800">
                <a:solidFill>
                  <a:srgbClr val="980000"/>
                </a:solidFill>
                <a:latin typeface="Calibri"/>
                <a:ea typeface="Calibri"/>
                <a:cs typeface="Calibri"/>
                <a:sym typeface="Calibri"/>
              </a:rPr>
              <a:t>ESR 130</a:t>
            </a:r>
            <a:r>
              <a:rPr lang="en-US" sz="1800">
                <a:solidFill>
                  <a:schemeClr val="dk1"/>
                </a:solidFill>
                <a:latin typeface="Calibri"/>
                <a:ea typeface="Calibri"/>
                <a:cs typeface="Calibri"/>
                <a:sym typeface="Calibri"/>
              </a:rPr>
              <a:t>, </a:t>
            </a:r>
            <a:r>
              <a:rPr lang="en-US" sz="1800">
                <a:solidFill>
                  <a:srgbClr val="980000"/>
                </a:solidFill>
                <a:latin typeface="Calibri"/>
                <a:ea typeface="Calibri"/>
                <a:cs typeface="Calibri"/>
                <a:sym typeface="Calibri"/>
              </a:rPr>
              <a:t>CRP 27.2</a:t>
            </a:r>
            <a:r>
              <a:rPr lang="en-US" sz="1800">
                <a:solidFill>
                  <a:schemeClr val="dk1"/>
                </a:solidFill>
                <a:latin typeface="Calibri"/>
                <a:ea typeface="Calibri"/>
                <a:cs typeface="Calibri"/>
                <a:sym typeface="Calibri"/>
              </a:rPr>
              <a:t>, Glu 559, Na 132, Cr 1.8, Alb 2.3, ALP 118, UDS +THC and opiates. </a:t>
            </a:r>
            <a:r>
              <a:rPr b="1" lang="en-US" sz="1800">
                <a:solidFill>
                  <a:schemeClr val="dk1"/>
                </a:solidFill>
                <a:latin typeface="Calibri"/>
                <a:ea typeface="Calibri"/>
                <a:cs typeface="Calibri"/>
                <a:sym typeface="Calibri"/>
              </a:rPr>
              <a:t>Blood culture: </a:t>
            </a:r>
            <a:r>
              <a:rPr lang="en-US" sz="1800">
                <a:solidFill>
                  <a:srgbClr val="980000"/>
                </a:solidFill>
                <a:latin typeface="Calibri"/>
                <a:ea typeface="Calibri"/>
                <a:cs typeface="Calibri"/>
                <a:sym typeface="Calibri"/>
              </a:rPr>
              <a:t>MSSA</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Left shoulder phlegmon culture:</a:t>
            </a:r>
            <a:r>
              <a:rPr lang="en-US" sz="1800">
                <a:solidFill>
                  <a:schemeClr val="dk1"/>
                </a:solidFill>
                <a:latin typeface="Calibri"/>
                <a:ea typeface="Calibri"/>
                <a:cs typeface="Calibri"/>
                <a:sym typeface="Calibri"/>
              </a:rPr>
              <a:t> MSSA. </a:t>
            </a:r>
            <a:r>
              <a:rPr b="1" lang="en-US" sz="1800">
                <a:solidFill>
                  <a:schemeClr val="dk1"/>
                </a:solidFill>
                <a:latin typeface="Calibri"/>
                <a:ea typeface="Calibri"/>
                <a:cs typeface="Calibri"/>
                <a:sym typeface="Calibri"/>
              </a:rPr>
              <a:t>AC joint culture: </a:t>
            </a:r>
            <a:r>
              <a:rPr lang="en-US" sz="1800">
                <a:solidFill>
                  <a:schemeClr val="dk1"/>
                </a:solidFill>
                <a:latin typeface="Calibri"/>
                <a:ea typeface="Calibri"/>
                <a:cs typeface="Calibri"/>
                <a:sym typeface="Calibri"/>
              </a:rPr>
              <a:t>no growth. </a:t>
            </a:r>
            <a:r>
              <a:rPr b="1" lang="en-US" sz="1800">
                <a:solidFill>
                  <a:schemeClr val="dk1"/>
                </a:solidFill>
                <a:latin typeface="Calibri"/>
                <a:ea typeface="Calibri"/>
                <a:cs typeface="Calibri"/>
                <a:sym typeface="Calibri"/>
              </a:rPr>
              <a:t>Right thigh abscess culture</a:t>
            </a:r>
            <a:r>
              <a:rPr lang="en-US" sz="1800">
                <a:solidFill>
                  <a:schemeClr val="dk1"/>
                </a:solidFill>
                <a:latin typeface="Calibri"/>
                <a:ea typeface="Calibri"/>
                <a:cs typeface="Calibri"/>
                <a:sym typeface="Calibri"/>
              </a:rPr>
              <a:t>: MSSA.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1"/>
          <p:cNvSpPr txBox="1"/>
          <p:nvPr/>
        </p:nvSpPr>
        <p:spPr>
          <a:xfrm>
            <a:off x="814411" y="6391824"/>
            <a:ext cx="6031200" cy="377100"/>
          </a:xfrm>
          <a:prstGeom prst="rect">
            <a:avLst/>
          </a:prstGeom>
          <a:solidFill>
            <a:srgbClr val="385D8A"/>
          </a:solidFill>
          <a:ln>
            <a:noFill/>
          </a:ln>
        </p:spPr>
        <p:txBody>
          <a:bodyPr anchorCtr="0" anchor="t" bIns="0" lIns="0" spcFirstLastPara="1" rIns="0" wrap="square" tIns="0">
            <a:spAutoFit/>
          </a:bodyPr>
          <a:lstStyle/>
          <a:p>
            <a:pPr indent="0" lvl="0" marL="1984375" marR="0" rtl="0" algn="l">
              <a:lnSpc>
                <a:spcPct val="102857"/>
              </a:lnSpc>
              <a:spcBef>
                <a:spcPts val="0"/>
              </a:spcBef>
              <a:spcAft>
                <a:spcPts val="0"/>
              </a:spcAft>
              <a:buNone/>
            </a:pPr>
            <a:r>
              <a:rPr b="1" lang="en-US" sz="2450">
                <a:solidFill>
                  <a:srgbClr val="FFFF00"/>
                </a:solidFill>
                <a:latin typeface="Calibri"/>
                <a:ea typeface="Calibri"/>
                <a:cs typeface="Calibri"/>
                <a:sym typeface="Calibri"/>
              </a:rPr>
              <a:t>PHYSICAL EXAM</a:t>
            </a:r>
            <a:endParaRPr sz="2450">
              <a:solidFill>
                <a:schemeClr val="dk1"/>
              </a:solidFill>
              <a:latin typeface="Calibri"/>
              <a:ea typeface="Calibri"/>
              <a:cs typeface="Calibri"/>
              <a:sym typeface="Calibri"/>
            </a:endParaRPr>
          </a:p>
        </p:txBody>
      </p:sp>
      <p:sp>
        <p:nvSpPr>
          <p:cNvPr id="73" name="Google Shape;73;p1"/>
          <p:cNvSpPr txBox="1"/>
          <p:nvPr/>
        </p:nvSpPr>
        <p:spPr>
          <a:xfrm>
            <a:off x="745914" y="6676375"/>
            <a:ext cx="6091500" cy="46176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b="1" lang="en-US" sz="1800">
                <a:solidFill>
                  <a:schemeClr val="dk1"/>
                </a:solidFill>
                <a:latin typeface="Calibri"/>
                <a:ea typeface="Calibri"/>
                <a:cs typeface="Calibri"/>
                <a:sym typeface="Calibri"/>
              </a:rPr>
              <a:t>V</a:t>
            </a:r>
            <a:r>
              <a:rPr b="1" lang="en-US" sz="1800">
                <a:solidFill>
                  <a:schemeClr val="dk1"/>
                </a:solidFill>
                <a:latin typeface="Calibri"/>
                <a:ea typeface="Calibri"/>
                <a:cs typeface="Calibri"/>
                <a:sym typeface="Calibri"/>
              </a:rPr>
              <a:t>itals</a:t>
            </a:r>
            <a:r>
              <a:rPr lang="en-US" sz="1800">
                <a:solidFill>
                  <a:schemeClr val="dk1"/>
                </a:solidFill>
                <a:latin typeface="Calibri"/>
                <a:ea typeface="Calibri"/>
                <a:cs typeface="Calibri"/>
                <a:sym typeface="Calibri"/>
              </a:rPr>
              <a:t>: HR 120, BP 151/94, Temp </a:t>
            </a:r>
            <a:r>
              <a:rPr lang="en-US" sz="1800">
                <a:solidFill>
                  <a:srgbClr val="980000"/>
                </a:solidFill>
                <a:latin typeface="Calibri"/>
                <a:ea typeface="Calibri"/>
                <a:cs typeface="Calibri"/>
                <a:sym typeface="Calibri"/>
              </a:rPr>
              <a:t>100.4F</a:t>
            </a:r>
            <a:r>
              <a:rPr lang="en-US" sz="1800">
                <a:solidFill>
                  <a:schemeClr val="dk1"/>
                </a:solidFill>
                <a:latin typeface="Calibri"/>
                <a:ea typeface="Calibri"/>
                <a:cs typeface="Calibri"/>
                <a:sym typeface="Calibri"/>
              </a:rPr>
              <a:t>, SpO2 94%</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GEN</a:t>
            </a:r>
            <a:r>
              <a:rPr lang="en-US" sz="1800">
                <a:solidFill>
                  <a:schemeClr val="dk1"/>
                </a:solidFill>
                <a:latin typeface="Calibri"/>
                <a:ea typeface="Calibri"/>
                <a:cs typeface="Calibri"/>
                <a:sym typeface="Calibri"/>
              </a:rPr>
              <a:t>: Alert, NAD, intermittently sleepy but arousable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Heart</a:t>
            </a:r>
            <a:r>
              <a:rPr lang="en-US" sz="1800">
                <a:solidFill>
                  <a:schemeClr val="dk1"/>
                </a:solidFill>
                <a:latin typeface="Calibri"/>
                <a:ea typeface="Calibri"/>
                <a:cs typeface="Calibri"/>
                <a:sym typeface="Calibri"/>
              </a:rPr>
              <a:t>: Tachycardic, regular rhythm, no murmurs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Lungs</a:t>
            </a:r>
            <a:r>
              <a:rPr lang="en-US" sz="1800">
                <a:solidFill>
                  <a:schemeClr val="dk1"/>
                </a:solidFill>
                <a:latin typeface="Calibri"/>
                <a:ea typeface="Calibri"/>
                <a:cs typeface="Calibri"/>
                <a:sym typeface="Calibri"/>
              </a:rPr>
              <a:t>: CTAB, no c/w/r, normal effort</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Abdomen: </a:t>
            </a:r>
            <a:r>
              <a:rPr lang="en-US" sz="1800">
                <a:solidFill>
                  <a:schemeClr val="dk1"/>
                </a:solidFill>
                <a:latin typeface="Calibri"/>
                <a:ea typeface="Calibri"/>
                <a:cs typeface="Calibri"/>
                <a:sym typeface="Calibri"/>
              </a:rPr>
              <a:t>Soft, non-TTP, no guarding, no rebound</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Left Upper Extremity Exam:</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Skin: </a:t>
            </a:r>
            <a:r>
              <a:rPr lang="en-US" sz="1800">
                <a:solidFill>
                  <a:schemeClr val="dk1"/>
                </a:solidFill>
                <a:latin typeface="Calibri"/>
                <a:ea typeface="Calibri"/>
                <a:cs typeface="Calibri"/>
                <a:sym typeface="Calibri"/>
              </a:rPr>
              <a:t>no open wounds, lesions, scars. Subtle erythema around base of L neck overlying trapezius extending to superior aspect of L shoulder. </a:t>
            </a:r>
            <a:r>
              <a:rPr lang="en-US" sz="1800">
                <a:solidFill>
                  <a:schemeClr val="dk1"/>
                </a:solidFill>
                <a:latin typeface="Calibri"/>
                <a:ea typeface="Calibri"/>
                <a:cs typeface="Calibri"/>
                <a:sym typeface="Calibri"/>
              </a:rPr>
              <a:t>Forearm compartment soft.</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MSK</a:t>
            </a: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TTP over L lateral aspect of neck over trapezius and posterior aspect of L shoulder, Minimal TTP of anterior shoulder. Abduction 45 degrees, flexion 25 degrees with severe pain at the end of ROM. Normal digits ROM and strength</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Neuro: </a:t>
            </a:r>
            <a:r>
              <a:rPr lang="en-US" sz="1800">
                <a:solidFill>
                  <a:schemeClr val="dk1"/>
                </a:solidFill>
                <a:latin typeface="Calibri"/>
                <a:ea typeface="Calibri"/>
                <a:cs typeface="Calibri"/>
                <a:sym typeface="Calibri"/>
              </a:rPr>
              <a:t>No sensory deficit dermatomes C5-T1</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Vasc: </a:t>
            </a:r>
            <a:r>
              <a:rPr lang="en-US" sz="1800">
                <a:solidFill>
                  <a:schemeClr val="dk1"/>
                </a:solidFill>
                <a:latin typeface="Calibri"/>
                <a:ea typeface="Calibri"/>
                <a:cs typeface="Calibri"/>
                <a:sym typeface="Calibri"/>
              </a:rPr>
              <a:t>Radial pulse palpable, cap refill &lt;2 sec</a:t>
            </a:r>
            <a:endParaRPr sz="1800">
              <a:solidFill>
                <a:schemeClr val="dk1"/>
              </a:solidFill>
              <a:latin typeface="Calibri"/>
              <a:ea typeface="Calibri"/>
              <a:cs typeface="Calibri"/>
              <a:sym typeface="Calibri"/>
            </a:endParaRPr>
          </a:p>
        </p:txBody>
      </p:sp>
      <p:pic>
        <p:nvPicPr>
          <p:cNvPr id="74" name="Google Shape;74;p1"/>
          <p:cNvPicPr preferRelativeResize="0"/>
          <p:nvPr/>
        </p:nvPicPr>
        <p:blipFill>
          <a:blip r:embed="rId6">
            <a:alphaModFix/>
          </a:blip>
          <a:stretch>
            <a:fillRect/>
          </a:stretch>
        </p:blipFill>
        <p:spPr>
          <a:xfrm>
            <a:off x="10243850" y="2564725"/>
            <a:ext cx="2642275" cy="1754700"/>
          </a:xfrm>
          <a:prstGeom prst="rect">
            <a:avLst/>
          </a:prstGeom>
          <a:noFill/>
          <a:ln>
            <a:noFill/>
          </a:ln>
        </p:spPr>
      </p:pic>
      <p:sp>
        <p:nvSpPr>
          <p:cNvPr id="75" name="Google Shape;75;p1"/>
          <p:cNvSpPr txBox="1"/>
          <p:nvPr/>
        </p:nvSpPr>
        <p:spPr>
          <a:xfrm>
            <a:off x="844900" y="10947625"/>
            <a:ext cx="6023400" cy="377100"/>
          </a:xfrm>
          <a:prstGeom prst="rect">
            <a:avLst/>
          </a:prstGeom>
          <a:solidFill>
            <a:srgbClr val="385D8A"/>
          </a:solidFill>
          <a:ln>
            <a:noFill/>
          </a:ln>
        </p:spPr>
        <p:txBody>
          <a:bodyPr anchorCtr="0" anchor="t" bIns="0" lIns="0" spcFirstLastPara="1" rIns="0" wrap="square" tIns="0">
            <a:spAutoFit/>
          </a:bodyPr>
          <a:lstStyle/>
          <a:p>
            <a:pPr indent="0" lvl="0" marL="0" marR="0" rtl="0" algn="ctr">
              <a:lnSpc>
                <a:spcPct val="102857"/>
              </a:lnSpc>
              <a:spcBef>
                <a:spcPts val="0"/>
              </a:spcBef>
              <a:spcAft>
                <a:spcPts val="0"/>
              </a:spcAft>
              <a:buNone/>
            </a:pPr>
            <a:r>
              <a:rPr b="1" lang="en-US" sz="2450">
                <a:solidFill>
                  <a:srgbClr val="FFFF00"/>
                </a:solidFill>
                <a:latin typeface="Calibri"/>
                <a:ea typeface="Calibri"/>
                <a:cs typeface="Calibri"/>
                <a:sym typeface="Calibri"/>
              </a:rPr>
              <a:t>DIFFERENTIAL DIAGNOSIS</a:t>
            </a:r>
            <a:endParaRPr sz="2450">
              <a:solidFill>
                <a:schemeClr val="dk1"/>
              </a:solidFill>
              <a:latin typeface="Calibri"/>
              <a:ea typeface="Calibri"/>
              <a:cs typeface="Calibri"/>
              <a:sym typeface="Calibri"/>
            </a:endParaRPr>
          </a:p>
        </p:txBody>
      </p:sp>
      <p:sp>
        <p:nvSpPr>
          <p:cNvPr id="76" name="Google Shape;76;p1"/>
          <p:cNvSpPr txBox="1"/>
          <p:nvPr/>
        </p:nvSpPr>
        <p:spPr>
          <a:xfrm>
            <a:off x="843123" y="11360690"/>
            <a:ext cx="6091500" cy="14775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Left shoulder pyomyositis (trapezius, deltoid, rotator cuff)</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Left AC joint septic </a:t>
            </a:r>
            <a:r>
              <a:rPr lang="en-US" sz="1800">
                <a:solidFill>
                  <a:schemeClr val="dk1"/>
                </a:solidFill>
                <a:latin typeface="Calibri"/>
                <a:ea typeface="Calibri"/>
                <a:cs typeface="Calibri"/>
                <a:sym typeface="Calibri"/>
              </a:rPr>
              <a:t>arthritis</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Left rotator cuff tendinosis vs tear</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Left AC joint </a:t>
            </a:r>
            <a:r>
              <a:rPr lang="en-US" sz="1800">
                <a:solidFill>
                  <a:schemeClr val="dk1"/>
                </a:solidFill>
                <a:latin typeface="Calibri"/>
                <a:ea typeface="Calibri"/>
                <a:cs typeface="Calibri"/>
                <a:sym typeface="Calibri"/>
              </a:rPr>
              <a:t>osteoarthritis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Labral tear</a:t>
            </a:r>
            <a:endParaRPr sz="1800">
              <a:solidFill>
                <a:schemeClr val="dk1"/>
              </a:solidFill>
              <a:latin typeface="Calibri"/>
              <a:ea typeface="Calibri"/>
              <a:cs typeface="Calibri"/>
              <a:sym typeface="Calibri"/>
            </a:endParaRPr>
          </a:p>
        </p:txBody>
      </p:sp>
      <p:sp>
        <p:nvSpPr>
          <p:cNvPr id="77" name="Google Shape;77;p1"/>
          <p:cNvSpPr txBox="1"/>
          <p:nvPr/>
        </p:nvSpPr>
        <p:spPr>
          <a:xfrm>
            <a:off x="13358337" y="2207177"/>
            <a:ext cx="6109800" cy="377100"/>
          </a:xfrm>
          <a:prstGeom prst="rect">
            <a:avLst/>
          </a:prstGeom>
          <a:solidFill>
            <a:srgbClr val="385D8A"/>
          </a:solidFill>
          <a:ln>
            <a:noFill/>
          </a:ln>
        </p:spPr>
        <p:txBody>
          <a:bodyPr anchorCtr="0" anchor="t" bIns="0" lIns="0" spcFirstLastPara="1" rIns="0" wrap="square" tIns="0">
            <a:spAutoFit/>
          </a:bodyPr>
          <a:lstStyle/>
          <a:p>
            <a:pPr indent="0" lvl="0" marL="0" marR="0" rtl="0" algn="ctr">
              <a:lnSpc>
                <a:spcPct val="102857"/>
              </a:lnSpc>
              <a:spcBef>
                <a:spcPts val="0"/>
              </a:spcBef>
              <a:spcAft>
                <a:spcPts val="0"/>
              </a:spcAft>
              <a:buNone/>
            </a:pPr>
            <a:r>
              <a:rPr b="1" lang="en-US" sz="2450">
                <a:solidFill>
                  <a:srgbClr val="FFFF00"/>
                </a:solidFill>
                <a:latin typeface="Calibri"/>
                <a:ea typeface="Calibri"/>
                <a:cs typeface="Calibri"/>
                <a:sym typeface="Calibri"/>
              </a:rPr>
              <a:t>FINAL WORKING DIAGNOSIS</a:t>
            </a:r>
            <a:endParaRPr sz="2450">
              <a:solidFill>
                <a:schemeClr val="dk1"/>
              </a:solidFill>
              <a:latin typeface="Calibri"/>
              <a:ea typeface="Calibri"/>
              <a:cs typeface="Calibri"/>
              <a:sym typeface="Calibri"/>
            </a:endParaRPr>
          </a:p>
        </p:txBody>
      </p:sp>
      <p:sp>
        <p:nvSpPr>
          <p:cNvPr id="78" name="Google Shape;78;p1"/>
          <p:cNvSpPr txBox="1"/>
          <p:nvPr/>
        </p:nvSpPr>
        <p:spPr>
          <a:xfrm>
            <a:off x="13330963" y="4488456"/>
            <a:ext cx="6176700" cy="655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latin typeface="Calibri"/>
                <a:ea typeface="Calibri"/>
                <a:cs typeface="Calibri"/>
                <a:sym typeface="Calibri"/>
              </a:rPr>
              <a:t>Outcome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I&amp;D of left shoulder abscess with orthopedics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Surgical findings: Did not see gross evidence of infection in AC joint, but noted palpable induration over proximal trapezius and posterior shoulder abscess deep to deltoid</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CT guided aspiration of L deltoid abscess and </a:t>
            </a:r>
            <a:r>
              <a:rPr lang="en-US" sz="1800">
                <a:solidFill>
                  <a:schemeClr val="dk1"/>
                </a:solidFill>
                <a:latin typeface="Calibri"/>
                <a:ea typeface="Calibri"/>
                <a:cs typeface="Calibri"/>
                <a:sym typeface="Calibri"/>
                <a:extLst>
                  <a:ext uri="http://customooxmlschemas.google.com/">
                    <go:slidesCustomData xmlns:go="http://customooxmlschemas.google.com/" textRoundtripDataId="0"/>
                  </a:ext>
                </a:extLst>
              </a:rPr>
              <a:t>R hip adductor group</a:t>
            </a:r>
            <a:r>
              <a:rPr lang="en-US" sz="1800">
                <a:solidFill>
                  <a:schemeClr val="dk1"/>
                </a:solidFill>
                <a:latin typeface="Calibri"/>
                <a:ea typeface="Calibri"/>
                <a:cs typeface="Calibri"/>
                <a:sym typeface="Calibri"/>
              </a:rPr>
              <a:t> done post op.</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 partial 1</a:t>
            </a:r>
            <a:r>
              <a:rPr baseline="30000" lang="en-US" sz="18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ray amputation given osteomyelitis findings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TEE negative for endocarditis.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Treated with 6 weeks IV </a:t>
            </a:r>
            <a:r>
              <a:rPr lang="en-US" sz="1800">
                <a:solidFill>
                  <a:schemeClr val="dk1"/>
                </a:solidFill>
                <a:latin typeface="Calibri"/>
                <a:ea typeface="Calibri"/>
                <a:cs typeface="Calibri"/>
                <a:sym typeface="Calibri"/>
                <a:extLst>
                  <a:ext uri="http://customooxmlschemas.google.com/">
                    <go:slidesCustomData xmlns:go="http://customooxmlschemas.google.com/" textRoundtripDataId="1"/>
                  </a:ext>
                </a:extLst>
              </a:rPr>
              <a:t>antibiotics </a:t>
            </a:r>
            <a:r>
              <a:rPr lang="en-US" sz="1800">
                <a:solidFill>
                  <a:schemeClr val="dk1"/>
                </a:solidFill>
                <a:latin typeface="Calibri"/>
                <a:ea typeface="Calibri"/>
                <a:cs typeface="Calibri"/>
                <a:sym typeface="Calibri"/>
              </a:rPr>
              <a:t>(Cefazolin) from date of first negative blood culture.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Discharged and went to acute rehab.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Follow</a:t>
            </a:r>
            <a:r>
              <a:rPr b="1" lang="en-US" sz="1800">
                <a:solidFill>
                  <a:schemeClr val="dk1"/>
                </a:solidFill>
                <a:latin typeface="Calibri"/>
                <a:ea typeface="Calibri"/>
                <a:cs typeface="Calibri"/>
                <a:sym typeface="Calibri"/>
              </a:rPr>
              <a:t> up: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Completed IV abx course, negative CRP/ESR on follow up with orthopedics with improved ROM.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Completed physical therapy</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Followed up with orthopedics, sports medicine, infectious disease and pain management.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Due to persistent pain post infection, received CSI of Left GH </a:t>
            </a:r>
            <a:r>
              <a:rPr lang="en-US" sz="1800">
                <a:solidFill>
                  <a:schemeClr val="dk1"/>
                </a:solidFill>
                <a:latin typeface="Calibri"/>
                <a:ea typeface="Calibri"/>
                <a:cs typeface="Calibri"/>
                <a:sym typeface="Calibri"/>
              </a:rPr>
              <a:t>joint and </a:t>
            </a:r>
            <a:r>
              <a:rPr lang="en-US" sz="1800">
                <a:solidFill>
                  <a:schemeClr val="dk1"/>
                </a:solidFill>
                <a:latin typeface="Calibri"/>
                <a:ea typeface="Calibri"/>
                <a:cs typeface="Calibri"/>
                <a:sym typeface="Calibri"/>
                <a:extLst>
                  <a:ext uri="http://customooxmlschemas.google.com/">
                    <go:slidesCustomData xmlns:go="http://customooxmlschemas.google.com/" textRoundtripDataId="2"/>
                  </a:ext>
                </a:extLst>
              </a:rPr>
              <a:t>biceps tendon.</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Last sports medicine visit 3/2/22, left shoulder pain noted to have resolved.</a:t>
            </a:r>
            <a:endParaRPr sz="1800">
              <a:solidFill>
                <a:schemeClr val="dk1"/>
              </a:solidFill>
              <a:latin typeface="Calibri"/>
              <a:ea typeface="Calibri"/>
              <a:cs typeface="Calibri"/>
              <a:sym typeface="Calibri"/>
            </a:endParaRPr>
          </a:p>
        </p:txBody>
      </p:sp>
      <p:pic>
        <p:nvPicPr>
          <p:cNvPr id="79" name="Google Shape;79;p1"/>
          <p:cNvPicPr preferRelativeResize="0"/>
          <p:nvPr/>
        </p:nvPicPr>
        <p:blipFill>
          <a:blip r:embed="rId7">
            <a:alphaModFix/>
          </a:blip>
          <a:stretch>
            <a:fillRect/>
          </a:stretch>
        </p:blipFill>
        <p:spPr>
          <a:xfrm>
            <a:off x="8615625" y="11890200"/>
            <a:ext cx="4385574" cy="3063501"/>
          </a:xfrm>
          <a:prstGeom prst="rect">
            <a:avLst/>
          </a:prstGeom>
          <a:noFill/>
          <a:ln>
            <a:noFill/>
          </a:ln>
        </p:spPr>
      </p:pic>
      <p:sp>
        <p:nvSpPr>
          <p:cNvPr id="80" name="Google Shape;80;p1"/>
          <p:cNvSpPr txBox="1"/>
          <p:nvPr/>
        </p:nvSpPr>
        <p:spPr>
          <a:xfrm>
            <a:off x="10899650" y="7513200"/>
            <a:ext cx="1894800" cy="2124000"/>
          </a:xfrm>
          <a:prstGeom prst="rect">
            <a:avLst/>
          </a:prstGeom>
          <a:noFill/>
          <a:ln cap="flat" cmpd="sng" w="9525">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US" sz="1800">
                <a:solidFill>
                  <a:schemeClr val="dk1"/>
                </a:solidFill>
                <a:latin typeface="Times New Roman"/>
                <a:ea typeface="Times New Roman"/>
                <a:cs typeface="Times New Roman"/>
                <a:sym typeface="Times New Roman"/>
              </a:rPr>
              <a:t>Erosions seen at the distal clavicle (blue arrow) and pericapsular fluid collection within the trapezius (yellow arrows) </a:t>
            </a:r>
            <a:endParaRPr>
              <a:latin typeface="Calibri"/>
              <a:ea typeface="Calibri"/>
              <a:cs typeface="Calibri"/>
              <a:sym typeface="Calibri"/>
            </a:endParaRPr>
          </a:p>
        </p:txBody>
      </p:sp>
      <p:pic>
        <p:nvPicPr>
          <p:cNvPr id="81" name="Google Shape;81;p1"/>
          <p:cNvPicPr preferRelativeResize="0"/>
          <p:nvPr/>
        </p:nvPicPr>
        <p:blipFill>
          <a:blip r:embed="rId8">
            <a:alphaModFix/>
          </a:blip>
          <a:stretch>
            <a:fillRect/>
          </a:stretch>
        </p:blipFill>
        <p:spPr>
          <a:xfrm>
            <a:off x="10023175" y="10118425"/>
            <a:ext cx="2862946" cy="1754699"/>
          </a:xfrm>
          <a:prstGeom prst="rect">
            <a:avLst/>
          </a:prstGeom>
          <a:noFill/>
          <a:ln>
            <a:noFill/>
          </a:ln>
        </p:spPr>
      </p:pic>
      <p:sp>
        <p:nvSpPr>
          <p:cNvPr id="82" name="Google Shape;82;p1"/>
          <p:cNvSpPr txBox="1"/>
          <p:nvPr/>
        </p:nvSpPr>
        <p:spPr>
          <a:xfrm>
            <a:off x="7086725" y="10156200"/>
            <a:ext cx="3055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latin typeface="Calibri"/>
                <a:ea typeface="Calibri"/>
                <a:cs typeface="Calibri"/>
                <a:sym typeface="Calibri"/>
              </a:rPr>
              <a:t>Ultrasound: </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Visualized is the AC joint (AC)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with degenerative changes</a:t>
            </a:r>
            <a:endParaRPr sz="1800">
              <a:solidFill>
                <a:schemeClr val="dk1"/>
              </a:solidFill>
              <a:latin typeface="Calibri"/>
              <a:ea typeface="Calibri"/>
              <a:cs typeface="Calibri"/>
              <a:sym typeface="Calibri"/>
            </a:endParaRPr>
          </a:p>
        </p:txBody>
      </p:sp>
      <p:sp>
        <p:nvSpPr>
          <p:cNvPr id="83" name="Google Shape;83;p1"/>
          <p:cNvSpPr txBox="1"/>
          <p:nvPr/>
        </p:nvSpPr>
        <p:spPr>
          <a:xfrm>
            <a:off x="11016225" y="10118425"/>
            <a:ext cx="65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800">
                <a:solidFill>
                  <a:schemeClr val="lt1"/>
                </a:solidFill>
                <a:latin typeface="Calibri"/>
                <a:ea typeface="Calibri"/>
                <a:cs typeface="Calibri"/>
                <a:sym typeface="Calibri"/>
              </a:rPr>
              <a:t>ACJ</a:t>
            </a:r>
            <a:endParaRPr>
              <a:solidFill>
                <a:schemeClr val="lt1"/>
              </a:solidFill>
              <a:latin typeface="Calibri"/>
              <a:ea typeface="Calibri"/>
              <a:cs typeface="Calibri"/>
              <a:sym typeface="Calibri"/>
            </a:endParaRPr>
          </a:p>
        </p:txBody>
      </p:sp>
      <p:sp>
        <p:nvSpPr>
          <p:cNvPr id="84" name="Google Shape;84;p1"/>
          <p:cNvSpPr txBox="1"/>
          <p:nvPr/>
        </p:nvSpPr>
        <p:spPr>
          <a:xfrm>
            <a:off x="12230325" y="12608200"/>
            <a:ext cx="65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lt1"/>
                </a:solidFill>
                <a:latin typeface="Calibri"/>
                <a:ea typeface="Calibri"/>
                <a:cs typeface="Calibri"/>
                <a:sym typeface="Calibri"/>
              </a:rPr>
              <a:t>N</a:t>
            </a:r>
            <a:endParaRPr>
              <a:solidFill>
                <a:schemeClr val="lt1"/>
              </a:solidFill>
              <a:latin typeface="Calibri"/>
              <a:ea typeface="Calibri"/>
              <a:cs typeface="Calibri"/>
              <a:sym typeface="Calibri"/>
            </a:endParaRPr>
          </a:p>
        </p:txBody>
      </p:sp>
      <p:sp>
        <p:nvSpPr>
          <p:cNvPr id="85" name="Google Shape;85;p1"/>
          <p:cNvSpPr txBox="1"/>
          <p:nvPr/>
        </p:nvSpPr>
        <p:spPr>
          <a:xfrm>
            <a:off x="10142225" y="14077075"/>
            <a:ext cx="65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lt1"/>
                </a:solidFill>
                <a:latin typeface="Calibri"/>
                <a:ea typeface="Calibri"/>
                <a:cs typeface="Calibri"/>
                <a:sym typeface="Calibri"/>
              </a:rPr>
              <a:t>BG</a:t>
            </a:r>
            <a:endParaRPr>
              <a:solidFill>
                <a:schemeClr val="lt1"/>
              </a:solidFill>
              <a:latin typeface="Calibri"/>
              <a:ea typeface="Calibri"/>
              <a:cs typeface="Calibri"/>
              <a:sym typeface="Calibri"/>
            </a:endParaRPr>
          </a:p>
        </p:txBody>
      </p:sp>
      <p:sp>
        <p:nvSpPr>
          <p:cNvPr id="86" name="Google Shape;86;p1"/>
          <p:cNvSpPr txBox="1"/>
          <p:nvPr/>
        </p:nvSpPr>
        <p:spPr>
          <a:xfrm>
            <a:off x="10243850" y="13400825"/>
            <a:ext cx="65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lt1"/>
                </a:solidFill>
                <a:latin typeface="Calibri"/>
                <a:ea typeface="Calibri"/>
                <a:cs typeface="Calibri"/>
                <a:sym typeface="Calibri"/>
              </a:rPr>
              <a:t>BT</a:t>
            </a:r>
            <a:endParaRPr>
              <a:solidFill>
                <a:schemeClr val="lt1"/>
              </a:solidFill>
              <a:latin typeface="Calibri"/>
              <a:ea typeface="Calibri"/>
              <a:cs typeface="Calibri"/>
              <a:sym typeface="Calibri"/>
            </a:endParaRPr>
          </a:p>
        </p:txBody>
      </p:sp>
      <p:pic>
        <p:nvPicPr>
          <p:cNvPr id="87" name="Google Shape;87;p1"/>
          <p:cNvPicPr preferRelativeResize="0"/>
          <p:nvPr/>
        </p:nvPicPr>
        <p:blipFill>
          <a:blip r:embed="rId9">
            <a:alphaModFix/>
          </a:blip>
          <a:stretch>
            <a:fillRect/>
          </a:stretch>
        </p:blipFill>
        <p:spPr>
          <a:xfrm>
            <a:off x="7178450" y="7421525"/>
            <a:ext cx="3566388" cy="2678101"/>
          </a:xfrm>
          <a:prstGeom prst="rect">
            <a:avLst/>
          </a:prstGeom>
          <a:noFill/>
          <a:ln>
            <a:noFill/>
          </a:ln>
        </p:spPr>
      </p:pic>
      <p:cxnSp>
        <p:nvCxnSpPr>
          <p:cNvPr id="88" name="Google Shape;88;p1"/>
          <p:cNvCxnSpPr/>
          <p:nvPr/>
        </p:nvCxnSpPr>
        <p:spPr>
          <a:xfrm rot="10800000">
            <a:off x="8954623" y="8441471"/>
            <a:ext cx="156300" cy="549300"/>
          </a:xfrm>
          <a:prstGeom prst="straightConnector1">
            <a:avLst/>
          </a:prstGeom>
          <a:noFill/>
          <a:ln cap="flat" cmpd="sng" w="9525">
            <a:solidFill>
              <a:srgbClr val="00FFFF"/>
            </a:solidFill>
            <a:prstDash val="solid"/>
            <a:round/>
            <a:headEnd len="med" w="med" type="none"/>
            <a:tailEnd len="med" w="med" type="triangle"/>
          </a:ln>
        </p:spPr>
      </p:cxnSp>
      <p:cxnSp>
        <p:nvCxnSpPr>
          <p:cNvPr id="89" name="Google Shape;89;p1"/>
          <p:cNvCxnSpPr/>
          <p:nvPr/>
        </p:nvCxnSpPr>
        <p:spPr>
          <a:xfrm flipH="1" rot="10800000">
            <a:off x="7509012" y="8250008"/>
            <a:ext cx="340500" cy="440400"/>
          </a:xfrm>
          <a:prstGeom prst="straightConnector1">
            <a:avLst/>
          </a:prstGeom>
          <a:noFill/>
          <a:ln cap="flat" cmpd="sng" w="9525">
            <a:solidFill>
              <a:srgbClr val="FFFF00"/>
            </a:solidFill>
            <a:prstDash val="solid"/>
            <a:round/>
            <a:headEnd len="med" w="med" type="none"/>
            <a:tailEnd len="med" w="med" type="triangle"/>
          </a:ln>
        </p:spPr>
      </p:cxnSp>
      <p:cxnSp>
        <p:nvCxnSpPr>
          <p:cNvPr id="90" name="Google Shape;90;p1"/>
          <p:cNvCxnSpPr/>
          <p:nvPr/>
        </p:nvCxnSpPr>
        <p:spPr>
          <a:xfrm flipH="1">
            <a:off x="8653328" y="7529030"/>
            <a:ext cx="637800" cy="219300"/>
          </a:xfrm>
          <a:prstGeom prst="straightConnector1">
            <a:avLst/>
          </a:prstGeom>
          <a:noFill/>
          <a:ln cap="flat" cmpd="sng" w="9525">
            <a:solidFill>
              <a:srgbClr val="FFFF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2019-03-01T17:46:30Z</dcterms:created>
  <dc:creator>Jay Larson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2017-05-09T00:00:00Z</vt:filetime>
  </property>
  <property fmtid="{D5CDD505-2E9C-101B-9397-08002B2CF9AE}" pid="3" name="Creator">
    <vt:lpwstr>Acrobat PDFMaker 10.1 for PowerPoint</vt:lpwstr>
  </property>
  <property fmtid="{D5CDD505-2E9C-101B-9397-08002B2CF9AE}" pid="4" name="LastSaved">
    <vt:filetime>2019-03-01T00:00:00Z</vt:filetime>
  </property>
</Properties>
</file>