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72" r:id="rId8"/>
    <p:sldId id="262" r:id="rId9"/>
    <p:sldId id="263" r:id="rId10"/>
    <p:sldId id="273" r:id="rId11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ldwell, Reggie (CDPH-CFH-MCAH)" initials="CR" lastIdx="3" clrIdx="0"/>
  <p:cmAuthor id="1" name="Dominguez, Martha (CDPH-CFH-MCAH)" initials="DM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66"/>
    <a:srgbClr val="FFCCCC"/>
    <a:srgbClr val="FF99CC"/>
    <a:srgbClr val="FF99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65" autoAdjust="0"/>
    <p:restoredTop sz="94660"/>
  </p:normalViewPr>
  <p:slideViewPr>
    <p:cSldViewPr>
      <p:cViewPr varScale="1">
        <p:scale>
          <a:sx n="70" d="100"/>
          <a:sy n="70" d="100"/>
        </p:scale>
        <p:origin x="2672" y="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Larsen" userId="78c36805-f93a-4c1f-8741-7c562ccd4338" providerId="ADAL" clId="{56F10C94-5B97-4AED-A4C7-D17209469958}"/>
    <pc:docChg chg="delSld">
      <pc:chgData name="Amy Larsen" userId="78c36805-f93a-4c1f-8741-7c562ccd4338" providerId="ADAL" clId="{56F10C94-5B97-4AED-A4C7-D17209469958}" dt="2022-06-02T00:15:43.471" v="15" actId="47"/>
      <pc:docMkLst>
        <pc:docMk/>
      </pc:docMkLst>
      <pc:sldChg chg="del">
        <pc:chgData name="Amy Larsen" userId="78c36805-f93a-4c1f-8741-7c562ccd4338" providerId="ADAL" clId="{56F10C94-5B97-4AED-A4C7-D17209469958}" dt="2022-06-02T00:15:40.955" v="10" actId="47"/>
        <pc:sldMkLst>
          <pc:docMk/>
          <pc:sldMk cId="1967764745" sldId="264"/>
        </pc:sldMkLst>
      </pc:sldChg>
      <pc:sldChg chg="del">
        <pc:chgData name="Amy Larsen" userId="78c36805-f93a-4c1f-8741-7c562ccd4338" providerId="ADAL" clId="{56F10C94-5B97-4AED-A4C7-D17209469958}" dt="2022-06-02T00:15:41.366" v="11" actId="47"/>
        <pc:sldMkLst>
          <pc:docMk/>
          <pc:sldMk cId="2191503621" sldId="265"/>
        </pc:sldMkLst>
      </pc:sldChg>
      <pc:sldChg chg="del">
        <pc:chgData name="Amy Larsen" userId="78c36805-f93a-4c1f-8741-7c562ccd4338" providerId="ADAL" clId="{56F10C94-5B97-4AED-A4C7-D17209469958}" dt="2022-06-02T00:15:43.471" v="15" actId="47"/>
        <pc:sldMkLst>
          <pc:docMk/>
          <pc:sldMk cId="52719529" sldId="266"/>
        </pc:sldMkLst>
      </pc:sldChg>
      <pc:sldChg chg="del">
        <pc:chgData name="Amy Larsen" userId="78c36805-f93a-4c1f-8741-7c562ccd4338" providerId="ADAL" clId="{56F10C94-5B97-4AED-A4C7-D17209469958}" dt="2022-06-02T00:15:41.811" v="12" actId="47"/>
        <pc:sldMkLst>
          <pc:docMk/>
          <pc:sldMk cId="1885028720" sldId="267"/>
        </pc:sldMkLst>
      </pc:sldChg>
      <pc:sldChg chg="del">
        <pc:chgData name="Amy Larsen" userId="78c36805-f93a-4c1f-8741-7c562ccd4338" providerId="ADAL" clId="{56F10C94-5B97-4AED-A4C7-D17209469958}" dt="2022-06-02T00:15:42.365" v="13" actId="47"/>
        <pc:sldMkLst>
          <pc:docMk/>
          <pc:sldMk cId="4169613656" sldId="268"/>
        </pc:sldMkLst>
      </pc:sldChg>
      <pc:sldChg chg="del">
        <pc:chgData name="Amy Larsen" userId="78c36805-f93a-4c1f-8741-7c562ccd4338" providerId="ADAL" clId="{56F10C94-5B97-4AED-A4C7-D17209469958}" dt="2022-06-02T00:15:42.938" v="14" actId="47"/>
        <pc:sldMkLst>
          <pc:docMk/>
          <pc:sldMk cId="1343647030" sldId="269"/>
        </pc:sldMkLst>
      </pc:sldChg>
      <pc:sldChg chg="del">
        <pc:chgData name="Amy Larsen" userId="78c36805-f93a-4c1f-8741-7c562ccd4338" providerId="ADAL" clId="{56F10C94-5B97-4AED-A4C7-D17209469958}" dt="2022-06-02T00:15:40.543" v="9" actId="47"/>
        <pc:sldMkLst>
          <pc:docMk/>
          <pc:sldMk cId="791605334" sldId="270"/>
        </pc:sldMkLst>
      </pc:sldChg>
      <pc:sldChg chg="del">
        <pc:chgData name="Amy Larsen" userId="78c36805-f93a-4c1f-8741-7c562ccd4338" providerId="ADAL" clId="{56F10C94-5B97-4AED-A4C7-D17209469958}" dt="2022-06-02T00:15:24.865" v="2" actId="47"/>
        <pc:sldMkLst>
          <pc:docMk/>
          <pc:sldMk cId="2164403563" sldId="274"/>
        </pc:sldMkLst>
      </pc:sldChg>
      <pc:sldChg chg="del">
        <pc:chgData name="Amy Larsen" userId="78c36805-f93a-4c1f-8741-7c562ccd4338" providerId="ADAL" clId="{56F10C94-5B97-4AED-A4C7-D17209469958}" dt="2022-06-02T00:15:27.196" v="3" actId="47"/>
        <pc:sldMkLst>
          <pc:docMk/>
          <pc:sldMk cId="3218618067" sldId="275"/>
        </pc:sldMkLst>
      </pc:sldChg>
      <pc:sldChg chg="del">
        <pc:chgData name="Amy Larsen" userId="78c36805-f93a-4c1f-8741-7c562ccd4338" providerId="ADAL" clId="{56F10C94-5B97-4AED-A4C7-D17209469958}" dt="2022-06-02T00:15:29.153" v="4" actId="47"/>
        <pc:sldMkLst>
          <pc:docMk/>
          <pc:sldMk cId="3085528923" sldId="276"/>
        </pc:sldMkLst>
      </pc:sldChg>
      <pc:sldChg chg="del">
        <pc:chgData name="Amy Larsen" userId="78c36805-f93a-4c1f-8741-7c562ccd4338" providerId="ADAL" clId="{56F10C94-5B97-4AED-A4C7-D17209469958}" dt="2022-06-02T00:15:31.893" v="5" actId="47"/>
        <pc:sldMkLst>
          <pc:docMk/>
          <pc:sldMk cId="4138884086" sldId="277"/>
        </pc:sldMkLst>
      </pc:sldChg>
      <pc:sldChg chg="del">
        <pc:chgData name="Amy Larsen" userId="78c36805-f93a-4c1f-8741-7c562ccd4338" providerId="ADAL" clId="{56F10C94-5B97-4AED-A4C7-D17209469958}" dt="2022-06-02T00:15:34.109" v="6" actId="47"/>
        <pc:sldMkLst>
          <pc:docMk/>
          <pc:sldMk cId="4195891184" sldId="278"/>
        </pc:sldMkLst>
      </pc:sldChg>
      <pc:sldChg chg="del">
        <pc:chgData name="Amy Larsen" userId="78c36805-f93a-4c1f-8741-7c562ccd4338" providerId="ADAL" clId="{56F10C94-5B97-4AED-A4C7-D17209469958}" dt="2022-06-02T00:15:36.227" v="7" actId="47"/>
        <pc:sldMkLst>
          <pc:docMk/>
          <pc:sldMk cId="4014274449" sldId="279"/>
        </pc:sldMkLst>
      </pc:sldChg>
      <pc:sldChg chg="del">
        <pc:chgData name="Amy Larsen" userId="78c36805-f93a-4c1f-8741-7c562ccd4338" providerId="ADAL" clId="{56F10C94-5B97-4AED-A4C7-D17209469958}" dt="2022-06-02T00:15:23.353" v="1" actId="47"/>
        <pc:sldMkLst>
          <pc:docMk/>
          <pc:sldMk cId="611940850" sldId="280"/>
        </pc:sldMkLst>
      </pc:sldChg>
      <pc:sldChg chg="del">
        <pc:chgData name="Amy Larsen" userId="78c36805-f93a-4c1f-8741-7c562ccd4338" providerId="ADAL" clId="{56F10C94-5B97-4AED-A4C7-D17209469958}" dt="2022-06-02T00:15:38.860" v="8" actId="47"/>
        <pc:sldMkLst>
          <pc:docMk/>
          <pc:sldMk cId="1124541534" sldId="281"/>
        </pc:sldMkLst>
      </pc:sldChg>
      <pc:sldChg chg="del">
        <pc:chgData name="Amy Larsen" userId="78c36805-f93a-4c1f-8741-7c562ccd4338" providerId="ADAL" clId="{56F10C94-5B97-4AED-A4C7-D17209469958}" dt="2022-06-02T00:15:21.376" v="0" actId="47"/>
        <pc:sldMkLst>
          <pc:docMk/>
          <pc:sldMk cId="3962836201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D34403-6862-4F59-9870-4478A4446BD8}" type="datetimeFigureOut">
              <a:rPr lang="en-US" smtClean="0"/>
              <a:t>6/1/2022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02CA8-5DC7-420F-A22A-37F8968C67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9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2CA8-5DC7-420F-A22A-37F8968C67D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C36-A11F-45F7-9823-1EC4C2F56771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24CE-ADE0-4646-B51D-309025BE9413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F7C-683C-412B-9594-8202DD875B67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EB95-0F32-4339-8E28-076F02B76C56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345-552A-4259-8B95-652E2A1375DC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CFDC-A2BD-4161-B106-5709F99B36A5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F005-BB3A-4E24-BD0B-CE64BA3FBF23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5E7-029B-499B-915A-EECAC3383C4D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7C856-B988-49CA-8377-992D747AEDA4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D240-5D11-42EA-B335-D86FFD930C1D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952C-014A-4157-B36E-B0036BB156AC}" type="datetime1">
              <a:rPr lang="en-US" smtClean="0"/>
              <a:t>6/1/2022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C08866-EBDE-4C33-AEA6-A30C758EE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Postpartum Support International Helpline: 800.944.4PPD(4773)  www.postpartum.net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31ED16-5885-4946-928E-11FBF15F42E3}" type="datetime1">
              <a:rPr lang="en-US" smtClean="0"/>
              <a:t>6/1/2022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799" y="381000"/>
            <a:ext cx="6172200" cy="214841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Feelings </a:t>
            </a:r>
            <a:br>
              <a:rPr lang="en-US" sz="48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</a:br>
            <a:r>
              <a:rPr lang="en-US" sz="48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in </a:t>
            </a:r>
            <a:br>
              <a:rPr lang="en-US" sz="48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</a:br>
            <a:r>
              <a:rPr lang="en-US" sz="48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Motherhood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90501" y="6965175"/>
            <a:ext cx="6667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Pregnant and Postpartum Mood and Anxiety Disorders Affect the Whole Family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000"/>
            <a:ext cx="5506998" cy="4038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24600" y="7947124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Baskerville Old Face" panose="02020602080505020303" pitchFamily="18" charset="0"/>
              </a:rPr>
              <a:t>Supported by funds received from the California Department of Public Health, Maternal, Child and Adolescent Health Division.</a:t>
            </a:r>
          </a:p>
        </p:txBody>
      </p:sp>
    </p:spTree>
    <p:extLst>
      <p:ext uri="{BB962C8B-B14F-4D97-AF65-F5344CB8AC3E}">
        <p14:creationId xmlns:p14="http://schemas.microsoft.com/office/powerpoint/2010/main" val="336540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2133600"/>
            <a:ext cx="6324600" cy="4952999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Riverside University Health System </a:t>
            </a:r>
          </a:p>
          <a:p>
            <a:pPr marL="457200" lvl="1" indent="0" algn="ctr">
              <a:buNone/>
            </a:pPr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Public Health Department </a:t>
            </a:r>
          </a:p>
          <a:p>
            <a:pPr marL="457200" lvl="1" indent="0" algn="ctr">
              <a:buNone/>
            </a:pPr>
            <a:endParaRPr lang="en-US" sz="2800" b="1" dirty="0">
              <a:solidFill>
                <a:schemeClr val="accent1"/>
              </a:solidFill>
              <a:latin typeface="Baskerville Old Face" panose="02020602080505020303" pitchFamily="18" charset="0"/>
            </a:endParaRPr>
          </a:p>
          <a:p>
            <a:pPr marL="457200" lvl="1" indent="0" algn="ctr">
              <a:buNone/>
            </a:pPr>
            <a:r>
              <a:rPr lang="en-US" sz="2800" b="1" dirty="0">
                <a:latin typeface="Baskerville Old Face" panose="02020602080505020303" pitchFamily="18" charset="0"/>
              </a:rPr>
              <a:t>Public Health Nursing/Maternal Child &amp; Adolescent Health Department</a:t>
            </a:r>
          </a:p>
          <a:p>
            <a:pPr marL="457200" lvl="1" indent="0" algn="r">
              <a:buNone/>
            </a:pPr>
            <a:endParaRPr lang="en-US" sz="1600" dirty="0">
              <a:latin typeface="Baskerville Old Face" panose="02020602080505020303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  <p:pic>
        <p:nvPicPr>
          <p:cNvPr id="5" name="Picture 2" descr="C:\Users\alarsen\Pictures\RUHS_Public_Health_Stacked_logo_resize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48" y="6623424"/>
            <a:ext cx="1289352" cy="151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332558"/>
            <a:ext cx="2185755" cy="80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898511"/>
            <a:ext cx="1269876" cy="138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0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867400" cy="7315200"/>
          </a:xfrm>
        </p:spPr>
        <p:txBody>
          <a:bodyPr>
            <a:noAutofit/>
          </a:bodyPr>
          <a:lstStyle/>
          <a:p>
            <a:pPr marL="120650" indent="-120650"/>
            <a:r>
              <a:rPr lang="en-US" sz="2000" dirty="0">
                <a:latin typeface="Baskerville Old Face" panose="02020602080505020303" pitchFamily="18" charset="0"/>
              </a:rPr>
              <a:t>Moms may start to feel changes in their emotions anytime during the pregnancy and up to 12 months after they have their baby.</a:t>
            </a:r>
          </a:p>
          <a:p>
            <a:pPr marL="120650" indent="-12065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  <a:p>
            <a:pPr marL="120650" indent="-120650"/>
            <a:r>
              <a:rPr lang="en-US" sz="2000" dirty="0">
                <a:latin typeface="Baskerville Old Face" panose="02020602080505020303" pitchFamily="18" charset="0"/>
              </a:rPr>
              <a:t>It is normal for moms to have high hormone levels during a healthy pregnancy. 24 hours after delivery, hormone levels drop back to where they were before becoming pregnant.</a:t>
            </a:r>
          </a:p>
          <a:p>
            <a:pPr marL="120650" indent="-12065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  <a:p>
            <a:pPr marL="120650" indent="-120650"/>
            <a:r>
              <a:rPr lang="en-US" sz="2000" dirty="0">
                <a:latin typeface="Baskerville Old Face" panose="02020602080505020303" pitchFamily="18" charset="0"/>
              </a:rPr>
              <a:t>Moms may feel different emotions during these times that can be from changes in hormone levels, uneven body chemicals, or simply from things happening in a mom’s life.</a:t>
            </a:r>
          </a:p>
          <a:p>
            <a:pPr marL="120650" indent="-12065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  <a:p>
            <a:pPr marL="120650" indent="-120650"/>
            <a:r>
              <a:rPr lang="en-US" sz="2000" dirty="0">
                <a:latin typeface="Baskerville Old Face" panose="02020602080505020303" pitchFamily="18" charset="0"/>
              </a:rPr>
              <a:t>Moms can feel more sensitive and have mood     swings that are high and low.</a:t>
            </a:r>
          </a:p>
          <a:p>
            <a:pPr marL="120650" indent="-12065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  <a:p>
            <a:pPr marL="120650" indent="-120650"/>
            <a:r>
              <a:rPr lang="en-US" sz="2000" dirty="0">
                <a:latin typeface="Baskerville Old Face" panose="02020602080505020303" pitchFamily="18" charset="0"/>
              </a:rPr>
              <a:t>Moms need to know when they may need help, so  let’s review some common things to watch for during and after pregnancy.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90161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6172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Baby Blues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791200" cy="807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How Many Moms…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About 8 out of 10 moms get “baby blues” which are mild mood swings and crying because of the stress of caring for a new baby and hormonal changes in your body.</a:t>
            </a:r>
          </a:p>
          <a:p>
            <a:pPr marL="0" indent="0">
              <a:buNone/>
            </a:pPr>
            <a:endParaRPr lang="en-US" sz="2000" u="sng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What are the things to watch for?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Feeling worried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Feeling unhappy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Feeling tired or low on energy</a:t>
            </a:r>
          </a:p>
          <a:p>
            <a:endParaRPr lang="en-US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What to do?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Baby blues are normal and no treatment is needed.  Baby blues can last up to 2-3 weeks after you have your baby.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This is an important time to ask for support from your friends and family.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If it does not go away or you are not able to care for yourself and your baby, you may have something more serious and need treatment</a:t>
            </a:r>
            <a:r>
              <a:rPr lang="en-US" sz="2200" dirty="0">
                <a:latin typeface="Baskerville Old Face" panose="02020602080505020303" pitchFamily="18" charset="0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298440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6172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6096000" cy="853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askerville Old Face" panose="02020602080505020303" pitchFamily="18" charset="0"/>
              </a:rPr>
              <a:t>Depression is the most common problem during and   after pregnancy.</a:t>
            </a:r>
          </a:p>
          <a:p>
            <a:pPr marL="0" indent="0">
              <a:buNone/>
            </a:pPr>
            <a:endParaRPr lang="en-US" u="sng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Baskerville Old Face" panose="02020602080505020303" pitchFamily="18" charset="0"/>
              </a:rPr>
              <a:t>How Many Moms…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About 2 out of 10 moms get depression during pregnancy and/or after they have their baby.</a:t>
            </a:r>
          </a:p>
          <a:p>
            <a:pPr marL="0" indent="0">
              <a:buNone/>
            </a:pPr>
            <a:endParaRPr lang="en-US" u="sng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Baskerville Old Face" panose="02020602080505020303" pitchFamily="18" charset="0"/>
              </a:rPr>
              <a:t>What are the things to watch for?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Feeling angry or irritable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Lack of interest in the baby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Changes in appetite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Sleeping too much or not enough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Crying and sadness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Feelings of guilt, shame, or hopelessness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Loss of interest or pleasure in things you used to enjoy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Possible thoughts of harming the baby or yourself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These things can start during pregnancy or during the first year after you have your baby</a:t>
            </a:r>
          </a:p>
          <a:p>
            <a:endParaRPr lang="en-US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Baskerville Old Face" panose="02020602080505020303" pitchFamily="18" charset="0"/>
              </a:rPr>
              <a:t>What to do?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Depression can be treated.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If these things are happening or you experience</a:t>
            </a:r>
          </a:p>
          <a:p>
            <a:pPr marL="11430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   them in the future, please tell your doctor right </a:t>
            </a:r>
          </a:p>
          <a:p>
            <a:pPr marL="11430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   away.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154770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172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5943600" cy="7924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How Many Moms…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About 1 out of 10 moms get anxiety during pregnancy and/or after they have their baby.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Moms can have anxiety alone or with depression.</a:t>
            </a:r>
          </a:p>
          <a:p>
            <a:pPr marL="0" indent="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What are the things to watch for?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Constant worry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Feeling that something bad is going to happen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Unable to stop anxious thoughts that are in your mind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Changes in appetite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Sleeping too much or not enough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Not able to sit still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Dizziness, hot flashes, and nausea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Serious things are feelings of panic and chest pain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These things can start during pregnancy or during the first year after you deliver your baby</a:t>
            </a:r>
          </a:p>
          <a:p>
            <a:pPr marL="0" indent="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What to do?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Anxiety can be treated.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If these things are happening or you experience them in the future, please tell your doctor right away.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101318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6781800" cy="8382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Obsessive Compulsive Disorder (OCD)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5867400" cy="762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How Many Moms…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About 5 out of 100 moms will get obsessive compulsive disorder.</a:t>
            </a:r>
          </a:p>
          <a:p>
            <a:endParaRPr lang="en-US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What are the things to watch for?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Scary images and thoughts that keep happening such as; the thought of hurting your baby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These thoughts can come out of nowhere and are  not in your control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Always feeling like you have to do certain things   such as; cleaning, checking, counting, or   reorganizing things over and over again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Feeling very worried about these thoughts or behaviors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Fear of being left alone with the baby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Being overly protective of the baby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Moms with obsessive compulsive disorder know that their thoughts are strange and are not likely to act on them</a:t>
            </a:r>
          </a:p>
          <a:p>
            <a:endParaRPr lang="en-US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What to do?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OCD can be treated.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If these things are happening or you experience them in the future, please tell your doctor right away. </a:t>
            </a:r>
            <a:endParaRPr lang="en-US" sz="2000" u="sng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340131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85301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Postpartum Stress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6019800" cy="777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How Many Moms…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About 9 out of 100 moms get postpartum              post-traumatic stress disorder (PTSD).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This type of stress is related to problems from a  difficult delivery of the baby or if the mom   experienced previous abuse in her life.</a:t>
            </a:r>
          </a:p>
          <a:p>
            <a:pPr marL="0" indent="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What are the things to watch for?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Repeating thoughts about what happened during the delivery or abuse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Flashbacks or nightmares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Avoiding people, places, and/or things that remind you of the delivery or abuse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Anxiety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Unable to sleep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Serious things are feelings of panic and chest pain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Feeling isolated and that you don’t belong</a:t>
            </a:r>
          </a:p>
          <a:p>
            <a:endParaRPr lang="en-US" sz="2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Baskerville Old Face" panose="02020602080505020303" pitchFamily="18" charset="0"/>
              </a:rPr>
              <a:t>What to do?</a:t>
            </a:r>
          </a:p>
          <a:p>
            <a:pPr indent="-342900"/>
            <a:r>
              <a:rPr lang="en-US" sz="2000" dirty="0">
                <a:latin typeface="Baskerville Old Face" panose="02020602080505020303" pitchFamily="18" charset="0"/>
              </a:rPr>
              <a:t>Postpartum PTSD can be treated.</a:t>
            </a:r>
          </a:p>
          <a:p>
            <a:pPr indent="-342900"/>
            <a:r>
              <a:rPr lang="en-US" sz="2000" dirty="0">
                <a:latin typeface="Baskerville Old Face" panose="02020602080505020303" pitchFamily="18" charset="0"/>
              </a:rPr>
              <a:t>If these things are happening or you experience them</a:t>
            </a:r>
          </a:p>
          <a:p>
            <a:pPr marL="0" indent="0">
              <a:buNone/>
            </a:pPr>
            <a:r>
              <a:rPr lang="en-US" sz="2000" dirty="0">
                <a:latin typeface="Baskerville Old Face" panose="02020602080505020303" pitchFamily="18" charset="0"/>
              </a:rPr>
              <a:t>      in the future, please tell your doctor right away. </a:t>
            </a:r>
          </a:p>
          <a:p>
            <a:pPr marL="0" indent="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203689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61722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Psychosis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5562600" cy="830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u="sng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Baskerville Old Face" panose="02020602080505020303" pitchFamily="18" charset="0"/>
              </a:rPr>
              <a:t>How Many Moms…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Psychosis is rare, it happens to about 1 or 2 moms out of 1,000.</a:t>
            </a:r>
          </a:p>
          <a:p>
            <a:pPr marL="0" indent="0">
              <a:buNone/>
            </a:pPr>
            <a:endParaRPr lang="en-US" u="sng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Baskerville Old Face" panose="02020602080505020303" pitchFamily="18" charset="0"/>
              </a:rPr>
              <a:t>What are the things to watch for?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Delusions- you strongly believe something that is not true such as; you believe that God told you to harm your baby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Hallucinations- you see or hear things that are not there such as; you see and/or hear angels in your house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Feeling very irritated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Not able to sit still or pay attention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Not able to sleep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Paranoid or suspicious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Rapid mood swings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Not able to talk and share your feelings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These things usually start two (2) weeks after you  deliver your baby</a:t>
            </a:r>
          </a:p>
          <a:p>
            <a:pPr marL="0" indent="0">
              <a:buNone/>
            </a:pPr>
            <a:endParaRPr lang="en-US" u="sng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Baskerville Old Face" panose="02020602080505020303" pitchFamily="18" charset="0"/>
              </a:rPr>
              <a:t>What to do?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Psychosis can be treated, however, it is an emergency. Please call 9-1-1 immediately.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If these things are happening or you experience them  in the future, please tell your doctor right away. 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131492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Tips on Staying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5753100" cy="800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000" dirty="0">
                <a:latin typeface="Baskerville Old Face" panose="02020602080505020303" pitchFamily="18" charset="0"/>
              </a:rPr>
              <a:t>Please don’t be afraid to ask for help, you are not alone. These changes are common and can be treated.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Get support from family and friends.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Dads can have emotional changes too, and may need help and treatment. It is important to be there for each other.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Talk to a counselor or doctor who understands what you are going through.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Don’t give up! It may take more than one try to get the help and treatment you need.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Join a support group in your area or online.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Keep active by walking, or any exercise that makes you feel better.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Try to sleep for at least four (4) hours at one time each day; this will help you to think clear and feel like yourself.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Rest when your baby rests.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Eat a healthy diet every day.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Drink eight (8) glasses of water every day.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Keep taking your prenatal vitamins every day.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Postpartum Support International Helpline: 800.944.4PPD(4773)  www.postpartum.net</a:t>
            </a:r>
          </a:p>
        </p:txBody>
      </p:sp>
    </p:spTree>
    <p:extLst>
      <p:ext uri="{BB962C8B-B14F-4D97-AF65-F5344CB8AC3E}">
        <p14:creationId xmlns:p14="http://schemas.microsoft.com/office/powerpoint/2010/main" val="3191766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2563</TotalTime>
  <Words>1338</Words>
  <Application>Microsoft Office PowerPoint</Application>
  <PresentationFormat>On-screen Show (4:3)</PresentationFormat>
  <Paragraphs>149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Baskerville Old Face</vt:lpstr>
      <vt:lpstr>Calibri</vt:lpstr>
      <vt:lpstr>Cambria</vt:lpstr>
      <vt:lpstr>Adjacency</vt:lpstr>
      <vt:lpstr>Feelings  in  Motherhood</vt:lpstr>
      <vt:lpstr>Introduction </vt:lpstr>
      <vt:lpstr>Baby Blues</vt:lpstr>
      <vt:lpstr>Depression</vt:lpstr>
      <vt:lpstr>Anxiety</vt:lpstr>
      <vt:lpstr>Obsessive Compulsive Disorder (OCD)</vt:lpstr>
      <vt:lpstr>Postpartum Stress Disorder</vt:lpstr>
      <vt:lpstr>Psychosis</vt:lpstr>
      <vt:lpstr>Tips on Staying Well</vt:lpstr>
      <vt:lpstr>PowerPoint Presentation</vt:lpstr>
    </vt:vector>
  </TitlesOfParts>
  <Company>Riverside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Feelings in Motherhood</dc:title>
  <dc:creator>Community Health Agency</dc:creator>
  <cp:lastModifiedBy>Amy Larsen</cp:lastModifiedBy>
  <cp:revision>220</cp:revision>
  <cp:lastPrinted>2017-06-14T18:19:49Z</cp:lastPrinted>
  <dcterms:created xsi:type="dcterms:W3CDTF">2017-02-16T15:44:28Z</dcterms:created>
  <dcterms:modified xsi:type="dcterms:W3CDTF">2022-06-02T00:15:48Z</dcterms:modified>
</cp:coreProperties>
</file>